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256" r:id="rId2"/>
    <p:sldId id="376" r:id="rId3"/>
    <p:sldId id="606" r:id="rId4"/>
    <p:sldId id="722" r:id="rId5"/>
    <p:sldId id="615" r:id="rId6"/>
    <p:sldId id="723" r:id="rId7"/>
    <p:sldId id="724" r:id="rId8"/>
    <p:sldId id="725" r:id="rId9"/>
    <p:sldId id="727" r:id="rId10"/>
    <p:sldId id="728" r:id="rId11"/>
    <p:sldId id="729" r:id="rId12"/>
    <p:sldId id="746" r:id="rId13"/>
    <p:sldId id="730" r:id="rId14"/>
    <p:sldId id="732" r:id="rId15"/>
    <p:sldId id="733" r:id="rId16"/>
    <p:sldId id="735" r:id="rId17"/>
    <p:sldId id="736" r:id="rId18"/>
    <p:sldId id="737" r:id="rId19"/>
    <p:sldId id="892" r:id="rId20"/>
    <p:sldId id="893" r:id="rId21"/>
    <p:sldId id="894" r:id="rId22"/>
    <p:sldId id="895" r:id="rId23"/>
    <p:sldId id="896" r:id="rId24"/>
    <p:sldId id="897" r:id="rId25"/>
    <p:sldId id="898" r:id="rId26"/>
    <p:sldId id="899" r:id="rId27"/>
    <p:sldId id="900" r:id="rId28"/>
    <p:sldId id="901" r:id="rId29"/>
    <p:sldId id="902" r:id="rId30"/>
    <p:sldId id="903" r:id="rId31"/>
    <p:sldId id="904" r:id="rId32"/>
    <p:sldId id="905" r:id="rId33"/>
    <p:sldId id="906" r:id="rId34"/>
    <p:sldId id="747" r:id="rId35"/>
    <p:sldId id="748" r:id="rId36"/>
    <p:sldId id="749" r:id="rId37"/>
    <p:sldId id="750" r:id="rId38"/>
    <p:sldId id="751" r:id="rId39"/>
    <p:sldId id="752" r:id="rId40"/>
    <p:sldId id="753" r:id="rId41"/>
    <p:sldId id="754" r:id="rId42"/>
    <p:sldId id="757" r:id="rId43"/>
    <p:sldId id="758" r:id="rId44"/>
    <p:sldId id="759" r:id="rId45"/>
    <p:sldId id="760" r:id="rId46"/>
    <p:sldId id="755" r:id="rId47"/>
    <p:sldId id="761" r:id="rId48"/>
    <p:sldId id="763" r:id="rId49"/>
    <p:sldId id="762" r:id="rId50"/>
    <p:sldId id="764" r:id="rId51"/>
    <p:sldId id="765" r:id="rId52"/>
    <p:sldId id="766" r:id="rId53"/>
    <p:sldId id="768" r:id="rId54"/>
    <p:sldId id="769" r:id="rId55"/>
    <p:sldId id="853" r:id="rId56"/>
    <p:sldId id="854" r:id="rId57"/>
    <p:sldId id="855" r:id="rId58"/>
    <p:sldId id="856" r:id="rId59"/>
    <p:sldId id="857" r:id="rId60"/>
    <p:sldId id="858" r:id="rId61"/>
    <p:sldId id="859" r:id="rId62"/>
    <p:sldId id="860" r:id="rId63"/>
    <p:sldId id="861" r:id="rId64"/>
    <p:sldId id="862" r:id="rId65"/>
    <p:sldId id="863" r:id="rId66"/>
    <p:sldId id="864" r:id="rId67"/>
    <p:sldId id="865" r:id="rId68"/>
    <p:sldId id="866" r:id="rId69"/>
    <p:sldId id="867" r:id="rId70"/>
    <p:sldId id="868" r:id="rId71"/>
    <p:sldId id="869" r:id="rId72"/>
    <p:sldId id="870" r:id="rId73"/>
    <p:sldId id="871" r:id="rId74"/>
    <p:sldId id="872" r:id="rId75"/>
    <p:sldId id="873" r:id="rId76"/>
    <p:sldId id="874" r:id="rId77"/>
    <p:sldId id="875" r:id="rId78"/>
    <p:sldId id="876" r:id="rId79"/>
    <p:sldId id="877" r:id="rId80"/>
    <p:sldId id="878" r:id="rId81"/>
    <p:sldId id="879" r:id="rId82"/>
    <p:sldId id="770" r:id="rId83"/>
    <p:sldId id="771" r:id="rId84"/>
    <p:sldId id="777" r:id="rId85"/>
    <p:sldId id="778" r:id="rId86"/>
    <p:sldId id="779" r:id="rId87"/>
    <p:sldId id="780" r:id="rId88"/>
    <p:sldId id="781" r:id="rId89"/>
    <p:sldId id="782" r:id="rId90"/>
    <p:sldId id="783" r:id="rId91"/>
    <p:sldId id="784" r:id="rId92"/>
    <p:sldId id="785" r:id="rId93"/>
    <p:sldId id="786" r:id="rId94"/>
    <p:sldId id="787" r:id="rId95"/>
    <p:sldId id="788" r:id="rId96"/>
    <p:sldId id="789" r:id="rId97"/>
    <p:sldId id="790" r:id="rId98"/>
    <p:sldId id="791" r:id="rId99"/>
    <p:sldId id="792" r:id="rId100"/>
    <p:sldId id="793" r:id="rId101"/>
    <p:sldId id="794" r:id="rId102"/>
    <p:sldId id="798" r:id="rId103"/>
    <p:sldId id="795" r:id="rId104"/>
    <p:sldId id="796" r:id="rId105"/>
    <p:sldId id="797" r:id="rId106"/>
    <p:sldId id="799" r:id="rId107"/>
    <p:sldId id="800" r:id="rId108"/>
    <p:sldId id="801" r:id="rId109"/>
    <p:sldId id="802" r:id="rId110"/>
    <p:sldId id="803" r:id="rId111"/>
    <p:sldId id="804" r:id="rId112"/>
    <p:sldId id="805" r:id="rId113"/>
    <p:sldId id="806" r:id="rId114"/>
    <p:sldId id="807" r:id="rId115"/>
    <p:sldId id="808" r:id="rId116"/>
    <p:sldId id="809" r:id="rId117"/>
    <p:sldId id="810" r:id="rId118"/>
    <p:sldId id="880" r:id="rId119"/>
    <p:sldId id="881" r:id="rId120"/>
    <p:sldId id="882" r:id="rId121"/>
    <p:sldId id="883" r:id="rId122"/>
    <p:sldId id="890" r:id="rId123"/>
    <p:sldId id="884" r:id="rId124"/>
    <p:sldId id="885" r:id="rId125"/>
    <p:sldId id="886" r:id="rId126"/>
    <p:sldId id="887" r:id="rId127"/>
    <p:sldId id="888" r:id="rId128"/>
    <p:sldId id="891" r:id="rId129"/>
    <p:sldId id="889" r:id="rId130"/>
    <p:sldId id="811" r:id="rId131"/>
    <p:sldId id="812" r:id="rId132"/>
    <p:sldId id="813" r:id="rId133"/>
    <p:sldId id="814" r:id="rId134"/>
    <p:sldId id="815" r:id="rId135"/>
    <p:sldId id="816" r:id="rId136"/>
    <p:sldId id="817" r:id="rId137"/>
    <p:sldId id="819" r:id="rId138"/>
    <p:sldId id="818" r:id="rId139"/>
    <p:sldId id="820" r:id="rId140"/>
    <p:sldId id="821" r:id="rId141"/>
    <p:sldId id="822" r:id="rId142"/>
    <p:sldId id="824" r:id="rId143"/>
    <p:sldId id="823" r:id="rId144"/>
    <p:sldId id="826" r:id="rId145"/>
    <p:sldId id="827" r:id="rId146"/>
    <p:sldId id="825" r:id="rId147"/>
    <p:sldId id="828" r:id="rId148"/>
    <p:sldId id="829" r:id="rId149"/>
    <p:sldId id="830" r:id="rId150"/>
    <p:sldId id="832" r:id="rId151"/>
    <p:sldId id="831" r:id="rId152"/>
    <p:sldId id="833" r:id="rId153"/>
    <p:sldId id="834" r:id="rId154"/>
    <p:sldId id="843" r:id="rId155"/>
    <p:sldId id="844" r:id="rId156"/>
    <p:sldId id="845" r:id="rId157"/>
    <p:sldId id="846" r:id="rId158"/>
    <p:sldId id="847" r:id="rId159"/>
    <p:sldId id="848" r:id="rId160"/>
    <p:sldId id="849" r:id="rId161"/>
    <p:sldId id="850" r:id="rId162"/>
    <p:sldId id="835" r:id="rId163"/>
    <p:sldId id="836" r:id="rId164"/>
    <p:sldId id="837" r:id="rId165"/>
    <p:sldId id="842" r:id="rId166"/>
    <p:sldId id="841" r:id="rId167"/>
    <p:sldId id="851"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87634" autoAdjust="0"/>
  </p:normalViewPr>
  <p:slideViewPr>
    <p:cSldViewPr snapToGrid="0">
      <p:cViewPr varScale="1">
        <p:scale>
          <a:sx n="66" d="100"/>
          <a:sy n="66" d="100"/>
        </p:scale>
        <p:origin x="53" y="480"/>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3554CF-0BEA-4714-9F13-C0CAD448DBD0}"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DD33B965-CE88-42FC-970A-FEA08540AB25}">
      <dgm:prSet/>
      <dgm:spPr/>
      <dgm:t>
        <a:bodyPr/>
        <a:lstStyle/>
        <a:p>
          <a:pPr algn="ctr"/>
          <a:r>
            <a:rPr lang="en-US" b="1" dirty="0"/>
            <a:t>Supervised Learning</a:t>
          </a:r>
          <a:endParaRPr lang="en-IN" dirty="0"/>
        </a:p>
      </dgm:t>
    </dgm:pt>
    <dgm:pt modelId="{7936A59E-0FA6-41F6-BD68-D85F1BEEDF31}" type="parTrans" cxnId="{6FF1C89E-B923-4C41-B58A-769CA810AB0A}">
      <dgm:prSet/>
      <dgm:spPr/>
      <dgm:t>
        <a:bodyPr/>
        <a:lstStyle/>
        <a:p>
          <a:endParaRPr lang="en-IN"/>
        </a:p>
      </dgm:t>
    </dgm:pt>
    <dgm:pt modelId="{0CB25E4C-99E5-4A73-B69C-DE067377E596}" type="sibTrans" cxnId="{6FF1C89E-B923-4C41-B58A-769CA810AB0A}">
      <dgm:prSet/>
      <dgm:spPr/>
      <dgm:t>
        <a:bodyPr/>
        <a:lstStyle/>
        <a:p>
          <a:endParaRPr lang="en-IN"/>
        </a:p>
      </dgm:t>
    </dgm:pt>
    <dgm:pt modelId="{0B381ABD-77FC-4D15-B9F9-9583D0A2E369}" type="pres">
      <dgm:prSet presAssocID="{3F3554CF-0BEA-4714-9F13-C0CAD448DBD0}" presName="linear" presStyleCnt="0">
        <dgm:presLayoutVars>
          <dgm:animLvl val="lvl"/>
          <dgm:resizeHandles val="exact"/>
        </dgm:presLayoutVars>
      </dgm:prSet>
      <dgm:spPr/>
    </dgm:pt>
    <dgm:pt modelId="{C3B012DD-BE80-4034-BB7A-45E76845B300}" type="pres">
      <dgm:prSet presAssocID="{DD33B965-CE88-42FC-970A-FEA08540AB25}" presName="parentText" presStyleLbl="node1" presStyleIdx="0" presStyleCnt="1">
        <dgm:presLayoutVars>
          <dgm:chMax val="0"/>
          <dgm:bulletEnabled val="1"/>
        </dgm:presLayoutVars>
      </dgm:prSet>
      <dgm:spPr/>
    </dgm:pt>
  </dgm:ptLst>
  <dgm:cxnLst>
    <dgm:cxn modelId="{73B21234-68B4-43B2-B566-D390690A6180}" type="presOf" srcId="{DD33B965-CE88-42FC-970A-FEA08540AB25}" destId="{C3B012DD-BE80-4034-BB7A-45E76845B300}" srcOrd="0" destOrd="0" presId="urn:microsoft.com/office/officeart/2005/8/layout/vList2"/>
    <dgm:cxn modelId="{41C6BB86-028D-4A96-B012-9319D29E8A50}" type="presOf" srcId="{3F3554CF-0BEA-4714-9F13-C0CAD448DBD0}" destId="{0B381ABD-77FC-4D15-B9F9-9583D0A2E369}" srcOrd="0" destOrd="0" presId="urn:microsoft.com/office/officeart/2005/8/layout/vList2"/>
    <dgm:cxn modelId="{6FF1C89E-B923-4C41-B58A-769CA810AB0A}" srcId="{3F3554CF-0BEA-4714-9F13-C0CAD448DBD0}" destId="{DD33B965-CE88-42FC-970A-FEA08540AB25}" srcOrd="0" destOrd="0" parTransId="{7936A59E-0FA6-41F6-BD68-D85F1BEEDF31}" sibTransId="{0CB25E4C-99E5-4A73-B69C-DE067377E596}"/>
    <dgm:cxn modelId="{0581C261-7286-456B-ADC8-8FBD866E39F4}" type="presParOf" srcId="{0B381ABD-77FC-4D15-B9F9-9583D0A2E369}" destId="{C3B012DD-BE80-4034-BB7A-45E76845B30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62E4034-5A7E-4459-9226-7A4374FCC9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9A71E11-E3DE-4836-B4B6-7DAB0407AFBF}">
      <dgm:prSet/>
      <dgm:spPr/>
      <dgm:t>
        <a:bodyPr/>
        <a:lstStyle/>
        <a:p>
          <a:r>
            <a:rPr lang="en-US" dirty="0"/>
            <a:t>Which ONE of the following are regression tasks? </a:t>
          </a:r>
          <a:endParaRPr lang="en-IN" dirty="0"/>
        </a:p>
      </dgm:t>
    </dgm:pt>
    <dgm:pt modelId="{5C8F4668-089A-45C9-9EB4-5ECA373EB090}" type="parTrans" cxnId="{68B83EBA-7DBD-4045-97CC-BC54C17456F7}">
      <dgm:prSet/>
      <dgm:spPr/>
      <dgm:t>
        <a:bodyPr/>
        <a:lstStyle/>
        <a:p>
          <a:endParaRPr lang="en-IN"/>
        </a:p>
      </dgm:t>
    </dgm:pt>
    <dgm:pt modelId="{EA0BA0BD-A135-4CCD-89C5-BE7BC9A6239C}" type="sibTrans" cxnId="{68B83EBA-7DBD-4045-97CC-BC54C17456F7}">
      <dgm:prSet/>
      <dgm:spPr/>
      <dgm:t>
        <a:bodyPr/>
        <a:lstStyle/>
        <a:p>
          <a:endParaRPr lang="en-IN"/>
        </a:p>
      </dgm:t>
    </dgm:pt>
    <dgm:pt modelId="{1EE39C8F-5A6D-4A41-A022-5FC8DFE620A4}">
      <dgm:prSet/>
      <dgm:spPr/>
      <dgm:t>
        <a:bodyPr/>
        <a:lstStyle/>
        <a:p>
          <a:r>
            <a:rPr lang="en-US" dirty="0"/>
            <a:t> Predict the age of a person </a:t>
          </a:r>
          <a:endParaRPr lang="en-IN" dirty="0"/>
        </a:p>
      </dgm:t>
    </dgm:pt>
    <dgm:pt modelId="{2A07C3F7-9AE8-43FA-B6F5-FA3A2701D180}" type="parTrans" cxnId="{5F937DB1-0316-4CA0-8AE7-3CC0B0A9AB9C}">
      <dgm:prSet/>
      <dgm:spPr/>
      <dgm:t>
        <a:bodyPr/>
        <a:lstStyle/>
        <a:p>
          <a:endParaRPr lang="en-IN"/>
        </a:p>
      </dgm:t>
    </dgm:pt>
    <dgm:pt modelId="{1C27120B-161E-4918-8125-1696776B09DB}" type="sibTrans" cxnId="{5F937DB1-0316-4CA0-8AE7-3CC0B0A9AB9C}">
      <dgm:prSet/>
      <dgm:spPr/>
      <dgm:t>
        <a:bodyPr/>
        <a:lstStyle/>
        <a:p>
          <a:endParaRPr lang="en-IN"/>
        </a:p>
      </dgm:t>
    </dgm:pt>
    <dgm:pt modelId="{C3563C3C-9D09-43E9-B7F5-AF559466A80A}">
      <dgm:prSet/>
      <dgm:spPr/>
      <dgm:t>
        <a:bodyPr/>
        <a:lstStyle/>
        <a:p>
          <a:r>
            <a:rPr lang="en-US" dirty="0"/>
            <a:t> Predict the country from where the person comes from </a:t>
          </a:r>
          <a:endParaRPr lang="en-IN" dirty="0"/>
        </a:p>
      </dgm:t>
    </dgm:pt>
    <dgm:pt modelId="{2147F76F-D2B9-4B0A-8F83-C3BFBDC3E2C9}" type="parTrans" cxnId="{B9BC2CEA-D654-423F-9C85-C823E6981BC3}">
      <dgm:prSet/>
      <dgm:spPr/>
      <dgm:t>
        <a:bodyPr/>
        <a:lstStyle/>
        <a:p>
          <a:endParaRPr lang="en-IN"/>
        </a:p>
      </dgm:t>
    </dgm:pt>
    <dgm:pt modelId="{415F21F3-42F1-4CFD-BD05-F3871C773183}" type="sibTrans" cxnId="{B9BC2CEA-D654-423F-9C85-C823E6981BC3}">
      <dgm:prSet/>
      <dgm:spPr/>
      <dgm:t>
        <a:bodyPr/>
        <a:lstStyle/>
        <a:p>
          <a:endParaRPr lang="en-IN"/>
        </a:p>
      </dgm:t>
    </dgm:pt>
    <dgm:pt modelId="{B8E1F77F-BE70-43CC-AC5B-F8A96DA2EC2B}">
      <dgm:prSet/>
      <dgm:spPr/>
      <dgm:t>
        <a:bodyPr/>
        <a:lstStyle/>
        <a:p>
          <a:r>
            <a:rPr lang="en-US" dirty="0"/>
            <a:t> Predict whether the price of petroleum will increase tomorrow </a:t>
          </a:r>
          <a:endParaRPr lang="en-IN" dirty="0"/>
        </a:p>
      </dgm:t>
    </dgm:pt>
    <dgm:pt modelId="{2D3A5C56-CEBF-420C-B1B9-FA52E66B8A47}" type="parTrans" cxnId="{C579446A-9A8C-4431-9E73-EA6E1EAB311E}">
      <dgm:prSet/>
      <dgm:spPr/>
      <dgm:t>
        <a:bodyPr/>
        <a:lstStyle/>
        <a:p>
          <a:endParaRPr lang="en-IN"/>
        </a:p>
      </dgm:t>
    </dgm:pt>
    <dgm:pt modelId="{2079C907-4A38-4274-9C7F-9F24FE04D6A7}" type="sibTrans" cxnId="{C579446A-9A8C-4431-9E73-EA6E1EAB311E}">
      <dgm:prSet/>
      <dgm:spPr/>
      <dgm:t>
        <a:bodyPr/>
        <a:lstStyle/>
        <a:p>
          <a:endParaRPr lang="en-IN"/>
        </a:p>
      </dgm:t>
    </dgm:pt>
    <dgm:pt modelId="{BF54A3AC-9636-4EDE-98BC-DFF425296F3C}">
      <dgm:prSet/>
      <dgm:spPr/>
      <dgm:t>
        <a:bodyPr/>
        <a:lstStyle/>
        <a:p>
          <a:r>
            <a:rPr lang="en-US" dirty="0"/>
            <a:t> Predict whether a document is related to science</a:t>
          </a:r>
          <a:endParaRPr lang="en-IN" dirty="0"/>
        </a:p>
      </dgm:t>
    </dgm:pt>
    <dgm:pt modelId="{AEAC174B-5C70-4B74-A920-C7A9A36DA5DB}" type="parTrans" cxnId="{667FE810-FE3D-47F4-AB11-23131F8471DB}">
      <dgm:prSet/>
      <dgm:spPr/>
      <dgm:t>
        <a:bodyPr/>
        <a:lstStyle/>
        <a:p>
          <a:endParaRPr lang="en-IN"/>
        </a:p>
      </dgm:t>
    </dgm:pt>
    <dgm:pt modelId="{3D437675-990E-48FF-ABAB-2F435C560BAF}" type="sibTrans" cxnId="{667FE810-FE3D-47F4-AB11-23131F8471DB}">
      <dgm:prSet/>
      <dgm:spPr/>
      <dgm:t>
        <a:bodyPr/>
        <a:lstStyle/>
        <a:p>
          <a:endParaRPr lang="en-IN"/>
        </a:p>
      </dgm:t>
    </dgm:pt>
    <dgm:pt modelId="{281BFCBF-41F4-4DCB-92D4-97153ECDF474}" type="pres">
      <dgm:prSet presAssocID="{962E4034-5A7E-4459-9226-7A4374FCC9F9}" presName="linear" presStyleCnt="0">
        <dgm:presLayoutVars>
          <dgm:animLvl val="lvl"/>
          <dgm:resizeHandles val="exact"/>
        </dgm:presLayoutVars>
      </dgm:prSet>
      <dgm:spPr/>
    </dgm:pt>
    <dgm:pt modelId="{351469CF-2ED4-42F5-BC68-0A718FCB2189}" type="pres">
      <dgm:prSet presAssocID="{79A71E11-E3DE-4836-B4B6-7DAB0407AFBF}" presName="parentText" presStyleLbl="node1" presStyleIdx="0" presStyleCnt="1">
        <dgm:presLayoutVars>
          <dgm:chMax val="0"/>
          <dgm:bulletEnabled val="1"/>
        </dgm:presLayoutVars>
      </dgm:prSet>
      <dgm:spPr/>
    </dgm:pt>
    <dgm:pt modelId="{3809FFCD-CC86-445A-A5E7-C742D0A7D3F4}" type="pres">
      <dgm:prSet presAssocID="{79A71E11-E3DE-4836-B4B6-7DAB0407AFBF}" presName="childText" presStyleLbl="revTx" presStyleIdx="0" presStyleCnt="1">
        <dgm:presLayoutVars>
          <dgm:bulletEnabled val="1"/>
        </dgm:presLayoutVars>
      </dgm:prSet>
      <dgm:spPr/>
    </dgm:pt>
  </dgm:ptLst>
  <dgm:cxnLst>
    <dgm:cxn modelId="{667FE810-FE3D-47F4-AB11-23131F8471DB}" srcId="{79A71E11-E3DE-4836-B4B6-7DAB0407AFBF}" destId="{BF54A3AC-9636-4EDE-98BC-DFF425296F3C}" srcOrd="3" destOrd="0" parTransId="{AEAC174B-5C70-4B74-A920-C7A9A36DA5DB}" sibTransId="{3D437675-990E-48FF-ABAB-2F435C560BAF}"/>
    <dgm:cxn modelId="{30E81A13-D395-4B00-9466-4C47B9CE6439}" type="presOf" srcId="{B8E1F77F-BE70-43CC-AC5B-F8A96DA2EC2B}" destId="{3809FFCD-CC86-445A-A5E7-C742D0A7D3F4}" srcOrd="0" destOrd="2" presId="urn:microsoft.com/office/officeart/2005/8/layout/vList2"/>
    <dgm:cxn modelId="{FB8F1B5B-00FD-44AF-B6CA-A7045FF553E5}" type="presOf" srcId="{962E4034-5A7E-4459-9226-7A4374FCC9F9}" destId="{281BFCBF-41F4-4DCB-92D4-97153ECDF474}" srcOrd="0" destOrd="0" presId="urn:microsoft.com/office/officeart/2005/8/layout/vList2"/>
    <dgm:cxn modelId="{C579446A-9A8C-4431-9E73-EA6E1EAB311E}" srcId="{79A71E11-E3DE-4836-B4B6-7DAB0407AFBF}" destId="{B8E1F77F-BE70-43CC-AC5B-F8A96DA2EC2B}" srcOrd="2" destOrd="0" parTransId="{2D3A5C56-CEBF-420C-B1B9-FA52E66B8A47}" sibTransId="{2079C907-4A38-4274-9C7F-9F24FE04D6A7}"/>
    <dgm:cxn modelId="{B9B2418A-B062-4611-B1BF-EF315C0FB20D}" type="presOf" srcId="{1EE39C8F-5A6D-4A41-A022-5FC8DFE620A4}" destId="{3809FFCD-CC86-445A-A5E7-C742D0A7D3F4}" srcOrd="0" destOrd="0" presId="urn:microsoft.com/office/officeart/2005/8/layout/vList2"/>
    <dgm:cxn modelId="{5F937DB1-0316-4CA0-8AE7-3CC0B0A9AB9C}" srcId="{79A71E11-E3DE-4836-B4B6-7DAB0407AFBF}" destId="{1EE39C8F-5A6D-4A41-A022-5FC8DFE620A4}" srcOrd="0" destOrd="0" parTransId="{2A07C3F7-9AE8-43FA-B6F5-FA3A2701D180}" sibTransId="{1C27120B-161E-4918-8125-1696776B09DB}"/>
    <dgm:cxn modelId="{68B83EBA-7DBD-4045-97CC-BC54C17456F7}" srcId="{962E4034-5A7E-4459-9226-7A4374FCC9F9}" destId="{79A71E11-E3DE-4836-B4B6-7DAB0407AFBF}" srcOrd="0" destOrd="0" parTransId="{5C8F4668-089A-45C9-9EB4-5ECA373EB090}" sibTransId="{EA0BA0BD-A135-4CCD-89C5-BE7BC9A6239C}"/>
    <dgm:cxn modelId="{4C6809C5-EF0A-4546-8D9A-6956230D33F6}" type="presOf" srcId="{C3563C3C-9D09-43E9-B7F5-AF559466A80A}" destId="{3809FFCD-CC86-445A-A5E7-C742D0A7D3F4}" srcOrd="0" destOrd="1" presId="urn:microsoft.com/office/officeart/2005/8/layout/vList2"/>
    <dgm:cxn modelId="{B8918FE0-B494-4969-847C-5DEBEC272898}" type="presOf" srcId="{79A71E11-E3DE-4836-B4B6-7DAB0407AFBF}" destId="{351469CF-2ED4-42F5-BC68-0A718FCB2189}" srcOrd="0" destOrd="0" presId="urn:microsoft.com/office/officeart/2005/8/layout/vList2"/>
    <dgm:cxn modelId="{B9BC2CEA-D654-423F-9C85-C823E6981BC3}" srcId="{79A71E11-E3DE-4836-B4B6-7DAB0407AFBF}" destId="{C3563C3C-9D09-43E9-B7F5-AF559466A80A}" srcOrd="1" destOrd="0" parTransId="{2147F76F-D2B9-4B0A-8F83-C3BFBDC3E2C9}" sibTransId="{415F21F3-42F1-4CFD-BD05-F3871C773183}"/>
    <dgm:cxn modelId="{EFBEE6F3-B351-40A1-901B-506463EB8346}" type="presOf" srcId="{BF54A3AC-9636-4EDE-98BC-DFF425296F3C}" destId="{3809FFCD-CC86-445A-A5E7-C742D0A7D3F4}" srcOrd="0" destOrd="3" presId="urn:microsoft.com/office/officeart/2005/8/layout/vList2"/>
    <dgm:cxn modelId="{28B7AEFB-AB43-4823-A6B5-BFB5503CF46C}" type="presParOf" srcId="{281BFCBF-41F4-4DCB-92D4-97153ECDF474}" destId="{351469CF-2ED4-42F5-BC68-0A718FCB2189}" srcOrd="0" destOrd="0" presId="urn:microsoft.com/office/officeart/2005/8/layout/vList2"/>
    <dgm:cxn modelId="{236F8F70-4DBF-40D2-B6E8-C15118673306}" type="presParOf" srcId="{281BFCBF-41F4-4DCB-92D4-97153ECDF474}" destId="{3809FFCD-CC86-445A-A5E7-C742D0A7D3F4}"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6D2146-ACEA-49EE-B68E-243B1092F0C8}"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CC7E9881-5A0B-44EC-AE3C-9520EBF2A537}">
      <dgm:prSet/>
      <dgm:spPr/>
      <dgm:t>
        <a:bodyPr/>
        <a:lstStyle/>
        <a:p>
          <a:pPr algn="ctr"/>
          <a:r>
            <a:rPr lang="en-US" b="1" dirty="0"/>
            <a:t>REGRESSION</a:t>
          </a:r>
          <a:endParaRPr lang="en-IN" dirty="0"/>
        </a:p>
      </dgm:t>
    </dgm:pt>
    <dgm:pt modelId="{BE1FD632-E2B5-4016-A064-6114F5CF3F39}" type="parTrans" cxnId="{AFFA74F3-B886-4686-8236-D67B9540DE70}">
      <dgm:prSet/>
      <dgm:spPr/>
      <dgm:t>
        <a:bodyPr/>
        <a:lstStyle/>
        <a:p>
          <a:pPr algn="ctr"/>
          <a:endParaRPr lang="en-IN"/>
        </a:p>
      </dgm:t>
    </dgm:pt>
    <dgm:pt modelId="{247E1B06-73B9-49F9-8C6D-9B24290E4C17}" type="sibTrans" cxnId="{AFFA74F3-B886-4686-8236-D67B9540DE70}">
      <dgm:prSet/>
      <dgm:spPr/>
      <dgm:t>
        <a:bodyPr/>
        <a:lstStyle/>
        <a:p>
          <a:pPr algn="ctr"/>
          <a:endParaRPr lang="en-IN"/>
        </a:p>
      </dgm:t>
    </dgm:pt>
    <dgm:pt modelId="{4B54F696-6241-4260-AF20-D7222B72CBBA}" type="pres">
      <dgm:prSet presAssocID="{D66D2146-ACEA-49EE-B68E-243B1092F0C8}" presName="linear" presStyleCnt="0">
        <dgm:presLayoutVars>
          <dgm:animLvl val="lvl"/>
          <dgm:resizeHandles val="exact"/>
        </dgm:presLayoutVars>
      </dgm:prSet>
      <dgm:spPr/>
    </dgm:pt>
    <dgm:pt modelId="{546E6B98-88FD-45CF-80B1-226C2E75EFCD}" type="pres">
      <dgm:prSet presAssocID="{CC7E9881-5A0B-44EC-AE3C-9520EBF2A537}" presName="parentText" presStyleLbl="node1" presStyleIdx="0" presStyleCnt="1" custScaleX="99792" custScaleY="100197">
        <dgm:presLayoutVars>
          <dgm:chMax val="0"/>
          <dgm:bulletEnabled val="1"/>
        </dgm:presLayoutVars>
      </dgm:prSet>
      <dgm:spPr/>
    </dgm:pt>
  </dgm:ptLst>
  <dgm:cxnLst>
    <dgm:cxn modelId="{C780EA64-044E-4568-BA49-C7FB5C958268}" type="presOf" srcId="{D66D2146-ACEA-49EE-B68E-243B1092F0C8}" destId="{4B54F696-6241-4260-AF20-D7222B72CBBA}" srcOrd="0" destOrd="0" presId="urn:microsoft.com/office/officeart/2005/8/layout/vList2"/>
    <dgm:cxn modelId="{1613A5A6-99FF-4062-8A6B-7A1C34708211}" type="presOf" srcId="{CC7E9881-5A0B-44EC-AE3C-9520EBF2A537}" destId="{546E6B98-88FD-45CF-80B1-226C2E75EFCD}" srcOrd="0" destOrd="0" presId="urn:microsoft.com/office/officeart/2005/8/layout/vList2"/>
    <dgm:cxn modelId="{AFFA74F3-B886-4686-8236-D67B9540DE70}" srcId="{D66D2146-ACEA-49EE-B68E-243B1092F0C8}" destId="{CC7E9881-5A0B-44EC-AE3C-9520EBF2A537}" srcOrd="0" destOrd="0" parTransId="{BE1FD632-E2B5-4016-A064-6114F5CF3F39}" sibTransId="{247E1B06-73B9-49F9-8C6D-9B24290E4C17}"/>
    <dgm:cxn modelId="{DA8E887E-A955-4035-923D-7C6E8A3CCF84}" type="presParOf" srcId="{4B54F696-6241-4260-AF20-D7222B72CBBA}" destId="{546E6B98-88FD-45CF-80B1-226C2E75EFC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62E4034-5A7E-4459-9226-7A4374FCC9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9A71E11-E3DE-4836-B4B6-7DAB0407AFBF}">
      <dgm:prSet/>
      <dgm:spPr/>
      <dgm:t>
        <a:bodyPr/>
        <a:lstStyle/>
        <a:p>
          <a:r>
            <a:rPr lang="en-US" dirty="0"/>
            <a:t>Which ONE of the following are regression tasks? </a:t>
          </a:r>
          <a:endParaRPr lang="en-IN" dirty="0"/>
        </a:p>
      </dgm:t>
    </dgm:pt>
    <dgm:pt modelId="{5C8F4668-089A-45C9-9EB4-5ECA373EB090}" type="parTrans" cxnId="{68B83EBA-7DBD-4045-97CC-BC54C17456F7}">
      <dgm:prSet/>
      <dgm:spPr/>
      <dgm:t>
        <a:bodyPr/>
        <a:lstStyle/>
        <a:p>
          <a:endParaRPr lang="en-IN"/>
        </a:p>
      </dgm:t>
    </dgm:pt>
    <dgm:pt modelId="{EA0BA0BD-A135-4CCD-89C5-BE7BC9A6239C}" type="sibTrans" cxnId="{68B83EBA-7DBD-4045-97CC-BC54C17456F7}">
      <dgm:prSet/>
      <dgm:spPr/>
      <dgm:t>
        <a:bodyPr/>
        <a:lstStyle/>
        <a:p>
          <a:endParaRPr lang="en-IN"/>
        </a:p>
      </dgm:t>
    </dgm:pt>
    <dgm:pt modelId="{1EE39C8F-5A6D-4A41-A022-5FC8DFE620A4}">
      <dgm:prSet/>
      <dgm:spPr/>
      <dgm:t>
        <a:bodyPr/>
        <a:lstStyle/>
        <a:p>
          <a:r>
            <a:rPr lang="en-US" dirty="0">
              <a:solidFill>
                <a:srgbClr val="FF0000"/>
              </a:solidFill>
            </a:rPr>
            <a:t> Predict the age of a person </a:t>
          </a:r>
          <a:endParaRPr lang="en-IN" dirty="0">
            <a:solidFill>
              <a:srgbClr val="FF0000"/>
            </a:solidFill>
          </a:endParaRPr>
        </a:p>
      </dgm:t>
    </dgm:pt>
    <dgm:pt modelId="{2A07C3F7-9AE8-43FA-B6F5-FA3A2701D180}" type="parTrans" cxnId="{5F937DB1-0316-4CA0-8AE7-3CC0B0A9AB9C}">
      <dgm:prSet/>
      <dgm:spPr/>
      <dgm:t>
        <a:bodyPr/>
        <a:lstStyle/>
        <a:p>
          <a:endParaRPr lang="en-IN"/>
        </a:p>
      </dgm:t>
    </dgm:pt>
    <dgm:pt modelId="{1C27120B-161E-4918-8125-1696776B09DB}" type="sibTrans" cxnId="{5F937DB1-0316-4CA0-8AE7-3CC0B0A9AB9C}">
      <dgm:prSet/>
      <dgm:spPr/>
      <dgm:t>
        <a:bodyPr/>
        <a:lstStyle/>
        <a:p>
          <a:endParaRPr lang="en-IN"/>
        </a:p>
      </dgm:t>
    </dgm:pt>
    <dgm:pt modelId="{C3563C3C-9D09-43E9-B7F5-AF559466A80A}">
      <dgm:prSet/>
      <dgm:spPr/>
      <dgm:t>
        <a:bodyPr/>
        <a:lstStyle/>
        <a:p>
          <a:r>
            <a:rPr lang="en-US" dirty="0"/>
            <a:t> Predict the country from where the person comes from </a:t>
          </a:r>
          <a:endParaRPr lang="en-IN" dirty="0"/>
        </a:p>
      </dgm:t>
    </dgm:pt>
    <dgm:pt modelId="{2147F76F-D2B9-4B0A-8F83-C3BFBDC3E2C9}" type="parTrans" cxnId="{B9BC2CEA-D654-423F-9C85-C823E6981BC3}">
      <dgm:prSet/>
      <dgm:spPr/>
      <dgm:t>
        <a:bodyPr/>
        <a:lstStyle/>
        <a:p>
          <a:endParaRPr lang="en-IN"/>
        </a:p>
      </dgm:t>
    </dgm:pt>
    <dgm:pt modelId="{415F21F3-42F1-4CFD-BD05-F3871C773183}" type="sibTrans" cxnId="{B9BC2CEA-D654-423F-9C85-C823E6981BC3}">
      <dgm:prSet/>
      <dgm:spPr/>
      <dgm:t>
        <a:bodyPr/>
        <a:lstStyle/>
        <a:p>
          <a:endParaRPr lang="en-IN"/>
        </a:p>
      </dgm:t>
    </dgm:pt>
    <dgm:pt modelId="{B8E1F77F-BE70-43CC-AC5B-F8A96DA2EC2B}">
      <dgm:prSet/>
      <dgm:spPr/>
      <dgm:t>
        <a:bodyPr/>
        <a:lstStyle/>
        <a:p>
          <a:r>
            <a:rPr lang="en-US" dirty="0"/>
            <a:t> Predict whether the price of petroleum will increase tomorrow </a:t>
          </a:r>
          <a:endParaRPr lang="en-IN" dirty="0"/>
        </a:p>
      </dgm:t>
    </dgm:pt>
    <dgm:pt modelId="{2D3A5C56-CEBF-420C-B1B9-FA52E66B8A47}" type="parTrans" cxnId="{C579446A-9A8C-4431-9E73-EA6E1EAB311E}">
      <dgm:prSet/>
      <dgm:spPr/>
      <dgm:t>
        <a:bodyPr/>
        <a:lstStyle/>
        <a:p>
          <a:endParaRPr lang="en-IN"/>
        </a:p>
      </dgm:t>
    </dgm:pt>
    <dgm:pt modelId="{2079C907-4A38-4274-9C7F-9F24FE04D6A7}" type="sibTrans" cxnId="{C579446A-9A8C-4431-9E73-EA6E1EAB311E}">
      <dgm:prSet/>
      <dgm:spPr/>
      <dgm:t>
        <a:bodyPr/>
        <a:lstStyle/>
        <a:p>
          <a:endParaRPr lang="en-IN"/>
        </a:p>
      </dgm:t>
    </dgm:pt>
    <dgm:pt modelId="{BF54A3AC-9636-4EDE-98BC-DFF425296F3C}">
      <dgm:prSet/>
      <dgm:spPr/>
      <dgm:t>
        <a:bodyPr/>
        <a:lstStyle/>
        <a:p>
          <a:r>
            <a:rPr lang="en-US" dirty="0"/>
            <a:t> Predict whether a document is related to science</a:t>
          </a:r>
          <a:endParaRPr lang="en-IN" dirty="0"/>
        </a:p>
      </dgm:t>
    </dgm:pt>
    <dgm:pt modelId="{AEAC174B-5C70-4B74-A920-C7A9A36DA5DB}" type="parTrans" cxnId="{667FE810-FE3D-47F4-AB11-23131F8471DB}">
      <dgm:prSet/>
      <dgm:spPr/>
      <dgm:t>
        <a:bodyPr/>
        <a:lstStyle/>
        <a:p>
          <a:endParaRPr lang="en-IN"/>
        </a:p>
      </dgm:t>
    </dgm:pt>
    <dgm:pt modelId="{3D437675-990E-48FF-ABAB-2F435C560BAF}" type="sibTrans" cxnId="{667FE810-FE3D-47F4-AB11-23131F8471DB}">
      <dgm:prSet/>
      <dgm:spPr/>
      <dgm:t>
        <a:bodyPr/>
        <a:lstStyle/>
        <a:p>
          <a:endParaRPr lang="en-IN"/>
        </a:p>
      </dgm:t>
    </dgm:pt>
    <dgm:pt modelId="{281BFCBF-41F4-4DCB-92D4-97153ECDF474}" type="pres">
      <dgm:prSet presAssocID="{962E4034-5A7E-4459-9226-7A4374FCC9F9}" presName="linear" presStyleCnt="0">
        <dgm:presLayoutVars>
          <dgm:animLvl val="lvl"/>
          <dgm:resizeHandles val="exact"/>
        </dgm:presLayoutVars>
      </dgm:prSet>
      <dgm:spPr/>
    </dgm:pt>
    <dgm:pt modelId="{351469CF-2ED4-42F5-BC68-0A718FCB2189}" type="pres">
      <dgm:prSet presAssocID="{79A71E11-E3DE-4836-B4B6-7DAB0407AFBF}" presName="parentText" presStyleLbl="node1" presStyleIdx="0" presStyleCnt="1">
        <dgm:presLayoutVars>
          <dgm:chMax val="0"/>
          <dgm:bulletEnabled val="1"/>
        </dgm:presLayoutVars>
      </dgm:prSet>
      <dgm:spPr/>
    </dgm:pt>
    <dgm:pt modelId="{3809FFCD-CC86-445A-A5E7-C742D0A7D3F4}" type="pres">
      <dgm:prSet presAssocID="{79A71E11-E3DE-4836-B4B6-7DAB0407AFBF}" presName="childText" presStyleLbl="revTx" presStyleIdx="0" presStyleCnt="1">
        <dgm:presLayoutVars>
          <dgm:bulletEnabled val="1"/>
        </dgm:presLayoutVars>
      </dgm:prSet>
      <dgm:spPr/>
    </dgm:pt>
  </dgm:ptLst>
  <dgm:cxnLst>
    <dgm:cxn modelId="{667FE810-FE3D-47F4-AB11-23131F8471DB}" srcId="{79A71E11-E3DE-4836-B4B6-7DAB0407AFBF}" destId="{BF54A3AC-9636-4EDE-98BC-DFF425296F3C}" srcOrd="3" destOrd="0" parTransId="{AEAC174B-5C70-4B74-A920-C7A9A36DA5DB}" sibTransId="{3D437675-990E-48FF-ABAB-2F435C560BAF}"/>
    <dgm:cxn modelId="{0D6DBF24-F3CC-4740-A638-C923232FBCAA}" type="presOf" srcId="{BF54A3AC-9636-4EDE-98BC-DFF425296F3C}" destId="{3809FFCD-CC86-445A-A5E7-C742D0A7D3F4}" srcOrd="0" destOrd="3" presId="urn:microsoft.com/office/officeart/2005/8/layout/vList2"/>
    <dgm:cxn modelId="{0C093333-F2C5-4A78-9057-0660F9C6B451}" type="presOf" srcId="{962E4034-5A7E-4459-9226-7A4374FCC9F9}" destId="{281BFCBF-41F4-4DCB-92D4-97153ECDF474}" srcOrd="0" destOrd="0" presId="urn:microsoft.com/office/officeart/2005/8/layout/vList2"/>
    <dgm:cxn modelId="{9032FC61-EF68-41F1-991D-7B626E3C963C}" type="presOf" srcId="{B8E1F77F-BE70-43CC-AC5B-F8A96DA2EC2B}" destId="{3809FFCD-CC86-445A-A5E7-C742D0A7D3F4}" srcOrd="0" destOrd="2" presId="urn:microsoft.com/office/officeart/2005/8/layout/vList2"/>
    <dgm:cxn modelId="{C579446A-9A8C-4431-9E73-EA6E1EAB311E}" srcId="{79A71E11-E3DE-4836-B4B6-7DAB0407AFBF}" destId="{B8E1F77F-BE70-43CC-AC5B-F8A96DA2EC2B}" srcOrd="2" destOrd="0" parTransId="{2D3A5C56-CEBF-420C-B1B9-FA52E66B8A47}" sibTransId="{2079C907-4A38-4274-9C7F-9F24FE04D6A7}"/>
    <dgm:cxn modelId="{3DFB0D54-0571-47FF-B0A4-F7FA38468770}" type="presOf" srcId="{C3563C3C-9D09-43E9-B7F5-AF559466A80A}" destId="{3809FFCD-CC86-445A-A5E7-C742D0A7D3F4}" srcOrd="0" destOrd="1" presId="urn:microsoft.com/office/officeart/2005/8/layout/vList2"/>
    <dgm:cxn modelId="{5F937DB1-0316-4CA0-8AE7-3CC0B0A9AB9C}" srcId="{79A71E11-E3DE-4836-B4B6-7DAB0407AFBF}" destId="{1EE39C8F-5A6D-4A41-A022-5FC8DFE620A4}" srcOrd="0" destOrd="0" parTransId="{2A07C3F7-9AE8-43FA-B6F5-FA3A2701D180}" sibTransId="{1C27120B-161E-4918-8125-1696776B09DB}"/>
    <dgm:cxn modelId="{68B83EBA-7DBD-4045-97CC-BC54C17456F7}" srcId="{962E4034-5A7E-4459-9226-7A4374FCC9F9}" destId="{79A71E11-E3DE-4836-B4B6-7DAB0407AFBF}" srcOrd="0" destOrd="0" parTransId="{5C8F4668-089A-45C9-9EB4-5ECA373EB090}" sibTransId="{EA0BA0BD-A135-4CCD-89C5-BE7BC9A6239C}"/>
    <dgm:cxn modelId="{017270D9-49F8-4242-BD1A-0632F21B853B}" type="presOf" srcId="{1EE39C8F-5A6D-4A41-A022-5FC8DFE620A4}" destId="{3809FFCD-CC86-445A-A5E7-C742D0A7D3F4}" srcOrd="0" destOrd="0" presId="urn:microsoft.com/office/officeart/2005/8/layout/vList2"/>
    <dgm:cxn modelId="{B9BC2CEA-D654-423F-9C85-C823E6981BC3}" srcId="{79A71E11-E3DE-4836-B4B6-7DAB0407AFBF}" destId="{C3563C3C-9D09-43E9-B7F5-AF559466A80A}" srcOrd="1" destOrd="0" parTransId="{2147F76F-D2B9-4B0A-8F83-C3BFBDC3E2C9}" sibTransId="{415F21F3-42F1-4CFD-BD05-F3871C773183}"/>
    <dgm:cxn modelId="{1C0449FA-4D02-4C85-BCC5-25B616EFC443}" type="presOf" srcId="{79A71E11-E3DE-4836-B4B6-7DAB0407AFBF}" destId="{351469CF-2ED4-42F5-BC68-0A718FCB2189}" srcOrd="0" destOrd="0" presId="urn:microsoft.com/office/officeart/2005/8/layout/vList2"/>
    <dgm:cxn modelId="{1D7350A0-8D89-4C9D-BD94-3CD71DC88FFB}" type="presParOf" srcId="{281BFCBF-41F4-4DCB-92D4-97153ECDF474}" destId="{351469CF-2ED4-42F5-BC68-0A718FCB2189}" srcOrd="0" destOrd="0" presId="urn:microsoft.com/office/officeart/2005/8/layout/vList2"/>
    <dgm:cxn modelId="{79D4C7D4-B978-4BDF-A2A2-6C07402FC193}" type="presParOf" srcId="{281BFCBF-41F4-4DCB-92D4-97153ECDF474}" destId="{3809FFCD-CC86-445A-A5E7-C742D0A7D3F4}"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07D894-C43A-4269-B58C-63D40DBA065D}"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3CA33F0D-A5B5-4CB2-8A57-C2183586FD79}">
      <dgm:prSet/>
      <dgm:spPr/>
      <dgm:t>
        <a:bodyPr/>
        <a:lstStyle/>
        <a:p>
          <a:pPr algn="ctr"/>
          <a:r>
            <a:rPr lang="en-US" b="1" dirty="0"/>
            <a:t>Un-Supervised Learning</a:t>
          </a:r>
          <a:endParaRPr lang="en-IN" dirty="0"/>
        </a:p>
      </dgm:t>
    </dgm:pt>
    <dgm:pt modelId="{C356A58D-C073-4081-82CA-108505554AA9}" type="parTrans" cxnId="{295AD706-FA7C-4010-AE2D-E7BA02187C9F}">
      <dgm:prSet/>
      <dgm:spPr/>
      <dgm:t>
        <a:bodyPr/>
        <a:lstStyle/>
        <a:p>
          <a:pPr algn="ctr"/>
          <a:endParaRPr lang="en-IN"/>
        </a:p>
      </dgm:t>
    </dgm:pt>
    <dgm:pt modelId="{E1AF4C01-213E-4A88-9354-E762DABD92F6}" type="sibTrans" cxnId="{295AD706-FA7C-4010-AE2D-E7BA02187C9F}">
      <dgm:prSet/>
      <dgm:spPr/>
      <dgm:t>
        <a:bodyPr/>
        <a:lstStyle/>
        <a:p>
          <a:pPr algn="ctr"/>
          <a:endParaRPr lang="en-IN"/>
        </a:p>
      </dgm:t>
    </dgm:pt>
    <dgm:pt modelId="{7D20DD5C-55F9-4078-9D55-46A29FB646D7}" type="pres">
      <dgm:prSet presAssocID="{6A07D894-C43A-4269-B58C-63D40DBA065D}" presName="linear" presStyleCnt="0">
        <dgm:presLayoutVars>
          <dgm:animLvl val="lvl"/>
          <dgm:resizeHandles val="exact"/>
        </dgm:presLayoutVars>
      </dgm:prSet>
      <dgm:spPr/>
    </dgm:pt>
    <dgm:pt modelId="{7EC85B72-38DF-4519-A83F-1805F45C8AB5}" type="pres">
      <dgm:prSet presAssocID="{3CA33F0D-A5B5-4CB2-8A57-C2183586FD79}" presName="parentText" presStyleLbl="node1" presStyleIdx="0" presStyleCnt="1" custScaleY="100197">
        <dgm:presLayoutVars>
          <dgm:chMax val="0"/>
          <dgm:bulletEnabled val="1"/>
        </dgm:presLayoutVars>
      </dgm:prSet>
      <dgm:spPr/>
    </dgm:pt>
  </dgm:ptLst>
  <dgm:cxnLst>
    <dgm:cxn modelId="{295AD706-FA7C-4010-AE2D-E7BA02187C9F}" srcId="{6A07D894-C43A-4269-B58C-63D40DBA065D}" destId="{3CA33F0D-A5B5-4CB2-8A57-C2183586FD79}" srcOrd="0" destOrd="0" parTransId="{C356A58D-C073-4081-82CA-108505554AA9}" sibTransId="{E1AF4C01-213E-4A88-9354-E762DABD92F6}"/>
    <dgm:cxn modelId="{BB2E7624-82DE-48F1-B38D-DF794C3E05FC}" type="presOf" srcId="{3CA33F0D-A5B5-4CB2-8A57-C2183586FD79}" destId="{7EC85B72-38DF-4519-A83F-1805F45C8AB5}" srcOrd="0" destOrd="0" presId="urn:microsoft.com/office/officeart/2005/8/layout/vList2"/>
    <dgm:cxn modelId="{6FCFC0A7-F8C4-46F1-9C22-3FB51B478C66}" type="presOf" srcId="{6A07D894-C43A-4269-B58C-63D40DBA065D}" destId="{7D20DD5C-55F9-4078-9D55-46A29FB646D7}" srcOrd="0" destOrd="0" presId="urn:microsoft.com/office/officeart/2005/8/layout/vList2"/>
    <dgm:cxn modelId="{D5593E9D-561C-4132-97BA-23B5AA57A336}" type="presParOf" srcId="{7D20DD5C-55F9-4078-9D55-46A29FB646D7}" destId="{7EC85B72-38DF-4519-A83F-1805F45C8AB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0522E56-C588-40D4-8DF7-5F35BE8CE91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C6D9E41B-9B77-4251-ACF6-851D6FDBD24D}">
      <dgm:prSet/>
      <dgm:spPr/>
      <dgm:t>
        <a:bodyPr/>
        <a:lstStyle/>
        <a:p>
          <a:pPr algn="ctr"/>
          <a:r>
            <a:rPr lang="en-US" b="1" dirty="0"/>
            <a:t>Un -Supervised Learning</a:t>
          </a:r>
          <a:endParaRPr lang="en-IN" dirty="0"/>
        </a:p>
      </dgm:t>
    </dgm:pt>
    <dgm:pt modelId="{232D0F73-CC01-4730-9332-92FFEBCCB934}" type="parTrans" cxnId="{4530FDF8-AD8E-4A40-A5E1-74A7845977CD}">
      <dgm:prSet/>
      <dgm:spPr/>
      <dgm:t>
        <a:bodyPr/>
        <a:lstStyle/>
        <a:p>
          <a:pPr algn="ctr"/>
          <a:endParaRPr lang="en-IN"/>
        </a:p>
      </dgm:t>
    </dgm:pt>
    <dgm:pt modelId="{065EFF97-EC61-45DA-9324-F96B50FCE97F}" type="sibTrans" cxnId="{4530FDF8-AD8E-4A40-A5E1-74A7845977CD}">
      <dgm:prSet/>
      <dgm:spPr/>
      <dgm:t>
        <a:bodyPr/>
        <a:lstStyle/>
        <a:p>
          <a:pPr algn="ctr"/>
          <a:endParaRPr lang="en-IN"/>
        </a:p>
      </dgm:t>
    </dgm:pt>
    <dgm:pt modelId="{53EF2304-800F-4390-8486-AAA0057692F9}" type="pres">
      <dgm:prSet presAssocID="{B0522E56-C588-40D4-8DF7-5F35BE8CE915}" presName="linear" presStyleCnt="0">
        <dgm:presLayoutVars>
          <dgm:animLvl val="lvl"/>
          <dgm:resizeHandles val="exact"/>
        </dgm:presLayoutVars>
      </dgm:prSet>
      <dgm:spPr/>
    </dgm:pt>
    <dgm:pt modelId="{D6D005BD-6A10-424F-B641-95F41B86A2AB}" type="pres">
      <dgm:prSet presAssocID="{C6D9E41B-9B77-4251-ACF6-851D6FDBD24D}" presName="parentText" presStyleLbl="node1" presStyleIdx="0" presStyleCnt="1" custScaleY="100197">
        <dgm:presLayoutVars>
          <dgm:chMax val="0"/>
          <dgm:bulletEnabled val="1"/>
        </dgm:presLayoutVars>
      </dgm:prSet>
      <dgm:spPr/>
    </dgm:pt>
  </dgm:ptLst>
  <dgm:cxnLst>
    <dgm:cxn modelId="{052FF407-F428-4D21-9BDE-7104D8540797}" type="presOf" srcId="{B0522E56-C588-40D4-8DF7-5F35BE8CE915}" destId="{53EF2304-800F-4390-8486-AAA0057692F9}" srcOrd="0" destOrd="0" presId="urn:microsoft.com/office/officeart/2005/8/layout/vList2"/>
    <dgm:cxn modelId="{C45BDE5B-8D10-4061-AE0B-D0D2064D2446}" type="presOf" srcId="{C6D9E41B-9B77-4251-ACF6-851D6FDBD24D}" destId="{D6D005BD-6A10-424F-B641-95F41B86A2AB}" srcOrd="0" destOrd="0" presId="urn:microsoft.com/office/officeart/2005/8/layout/vList2"/>
    <dgm:cxn modelId="{4530FDF8-AD8E-4A40-A5E1-74A7845977CD}" srcId="{B0522E56-C588-40D4-8DF7-5F35BE8CE915}" destId="{C6D9E41B-9B77-4251-ACF6-851D6FDBD24D}" srcOrd="0" destOrd="0" parTransId="{232D0F73-CC01-4730-9332-92FFEBCCB934}" sibTransId="{065EFF97-EC61-45DA-9324-F96B50FCE97F}"/>
    <dgm:cxn modelId="{CBF7574B-640E-445D-8349-8A7A197CC20F}" type="presParOf" srcId="{53EF2304-800F-4390-8486-AAA0057692F9}" destId="{D6D005BD-6A10-424F-B641-95F41B86A2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D1A66BE-6316-4AA3-B2E7-0C320ABF29AC}"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9DED1B52-8375-4102-A106-A7D42C5E9131}">
      <dgm:prSet/>
      <dgm:spPr/>
      <dgm:t>
        <a:bodyPr/>
        <a:lstStyle/>
        <a:p>
          <a:r>
            <a:rPr lang="en-US" dirty="0"/>
            <a:t>Which of the following are examples of unsupervised learning? </a:t>
          </a:r>
          <a:endParaRPr lang="en-IN" dirty="0"/>
        </a:p>
      </dgm:t>
    </dgm:pt>
    <dgm:pt modelId="{70DDF620-7278-45F5-B948-4F179AF006BA}" type="parTrans" cxnId="{35B4610F-9F84-4E9B-89CF-FC5D88722894}">
      <dgm:prSet/>
      <dgm:spPr/>
      <dgm:t>
        <a:bodyPr/>
        <a:lstStyle/>
        <a:p>
          <a:endParaRPr lang="en-IN"/>
        </a:p>
      </dgm:t>
    </dgm:pt>
    <dgm:pt modelId="{76E35D08-FA54-4C33-B7CC-9E18BEAD24B1}" type="sibTrans" cxnId="{35B4610F-9F84-4E9B-89CF-FC5D88722894}">
      <dgm:prSet/>
      <dgm:spPr/>
      <dgm:t>
        <a:bodyPr/>
        <a:lstStyle/>
        <a:p>
          <a:endParaRPr lang="en-IN"/>
        </a:p>
      </dgm:t>
    </dgm:pt>
    <dgm:pt modelId="{26E0F263-6EE7-4185-8E22-20F7426A0152}">
      <dgm:prSet/>
      <dgm:spPr/>
      <dgm:t>
        <a:bodyPr/>
        <a:lstStyle/>
        <a:p>
          <a:r>
            <a:rPr lang="en-US" dirty="0"/>
            <a:t>Group news articles based on text similarity </a:t>
          </a:r>
          <a:endParaRPr lang="en-IN" dirty="0"/>
        </a:p>
      </dgm:t>
    </dgm:pt>
    <dgm:pt modelId="{6B2B9B07-7C49-4481-BEB8-4EDB8A971EB6}" type="parTrans" cxnId="{1A5072F2-B3CD-4BFC-AEA7-E12C7BA1E563}">
      <dgm:prSet/>
      <dgm:spPr/>
      <dgm:t>
        <a:bodyPr/>
        <a:lstStyle/>
        <a:p>
          <a:endParaRPr lang="en-IN"/>
        </a:p>
      </dgm:t>
    </dgm:pt>
    <dgm:pt modelId="{F1F2767E-EAE7-4E67-A8F2-81AD751DA0D1}" type="sibTrans" cxnId="{1A5072F2-B3CD-4BFC-AEA7-E12C7BA1E563}">
      <dgm:prSet/>
      <dgm:spPr/>
      <dgm:t>
        <a:bodyPr/>
        <a:lstStyle/>
        <a:p>
          <a:endParaRPr lang="en-IN"/>
        </a:p>
      </dgm:t>
    </dgm:pt>
    <dgm:pt modelId="{FD3619F3-A895-4D5A-8F78-68FAD2C59CE3}">
      <dgm:prSet/>
      <dgm:spPr/>
      <dgm:t>
        <a:bodyPr/>
        <a:lstStyle/>
        <a:p>
          <a:r>
            <a:rPr lang="en-US" dirty="0"/>
            <a:t>Make clusters of books on similar topics in a library </a:t>
          </a:r>
          <a:endParaRPr lang="en-IN" dirty="0"/>
        </a:p>
      </dgm:t>
    </dgm:pt>
    <dgm:pt modelId="{8F69E67D-04A8-4135-B225-F2BEC9447388}" type="parTrans" cxnId="{091D16D1-1321-4ADC-9A3A-CA278433CB4D}">
      <dgm:prSet/>
      <dgm:spPr/>
      <dgm:t>
        <a:bodyPr/>
        <a:lstStyle/>
        <a:p>
          <a:endParaRPr lang="en-IN"/>
        </a:p>
      </dgm:t>
    </dgm:pt>
    <dgm:pt modelId="{2CB4F1B7-15D0-495D-A9DD-1B9C457FE4CD}" type="sibTrans" cxnId="{091D16D1-1321-4ADC-9A3A-CA278433CB4D}">
      <dgm:prSet/>
      <dgm:spPr/>
      <dgm:t>
        <a:bodyPr/>
        <a:lstStyle/>
        <a:p>
          <a:endParaRPr lang="en-IN"/>
        </a:p>
      </dgm:t>
    </dgm:pt>
    <dgm:pt modelId="{9882E4FB-ECE8-4A44-8D49-25AE33347BCA}">
      <dgm:prSet/>
      <dgm:spPr/>
      <dgm:t>
        <a:bodyPr/>
        <a:lstStyle/>
        <a:p>
          <a:r>
            <a:rPr lang="en-US" dirty="0"/>
            <a:t>Filter out spam emails </a:t>
          </a:r>
          <a:endParaRPr lang="en-IN" dirty="0"/>
        </a:p>
      </dgm:t>
    </dgm:pt>
    <dgm:pt modelId="{3725FA49-B407-4BC5-8D65-4075A0958236}" type="parTrans" cxnId="{002AC4E3-A121-41BC-B212-E70A9BCC3249}">
      <dgm:prSet/>
      <dgm:spPr/>
      <dgm:t>
        <a:bodyPr/>
        <a:lstStyle/>
        <a:p>
          <a:endParaRPr lang="en-IN"/>
        </a:p>
      </dgm:t>
    </dgm:pt>
    <dgm:pt modelId="{F1705EC7-AF63-4257-8A30-E9495E419840}" type="sibTrans" cxnId="{002AC4E3-A121-41BC-B212-E70A9BCC3249}">
      <dgm:prSet/>
      <dgm:spPr/>
      <dgm:t>
        <a:bodyPr/>
        <a:lstStyle/>
        <a:p>
          <a:endParaRPr lang="en-IN"/>
        </a:p>
      </dgm:t>
    </dgm:pt>
    <dgm:pt modelId="{64BF087E-B880-4B70-834A-ED89821D81C1}">
      <dgm:prSet/>
      <dgm:spPr/>
      <dgm:t>
        <a:bodyPr/>
        <a:lstStyle/>
        <a:p>
          <a:r>
            <a:rPr lang="en-US" dirty="0"/>
            <a:t>Segment online customers into two classes based on their age group – below 25 or above 25 </a:t>
          </a:r>
          <a:endParaRPr lang="en-IN" dirty="0"/>
        </a:p>
      </dgm:t>
    </dgm:pt>
    <dgm:pt modelId="{E02CA784-7FAA-425C-BCBC-6D32C80DBAA4}" type="parTrans" cxnId="{465D7146-BD13-47E2-8251-0DF810867D1C}">
      <dgm:prSet/>
      <dgm:spPr/>
      <dgm:t>
        <a:bodyPr/>
        <a:lstStyle/>
        <a:p>
          <a:endParaRPr lang="en-IN"/>
        </a:p>
      </dgm:t>
    </dgm:pt>
    <dgm:pt modelId="{A618AD74-39DE-40D4-A52E-120D4A2DA7AB}" type="sibTrans" cxnId="{465D7146-BD13-47E2-8251-0DF810867D1C}">
      <dgm:prSet/>
      <dgm:spPr/>
      <dgm:t>
        <a:bodyPr/>
        <a:lstStyle/>
        <a:p>
          <a:endParaRPr lang="en-IN"/>
        </a:p>
      </dgm:t>
    </dgm:pt>
    <dgm:pt modelId="{05B57A7C-B1D9-4D34-AA3C-4D3121D8D619}" type="pres">
      <dgm:prSet presAssocID="{BD1A66BE-6316-4AA3-B2E7-0C320ABF29AC}" presName="linear" presStyleCnt="0">
        <dgm:presLayoutVars>
          <dgm:animLvl val="lvl"/>
          <dgm:resizeHandles val="exact"/>
        </dgm:presLayoutVars>
      </dgm:prSet>
      <dgm:spPr/>
    </dgm:pt>
    <dgm:pt modelId="{D4896ABE-EF1E-462B-BDED-AD31500C48E8}" type="pres">
      <dgm:prSet presAssocID="{9DED1B52-8375-4102-A106-A7D42C5E9131}" presName="parentText" presStyleLbl="node1" presStyleIdx="0" presStyleCnt="1">
        <dgm:presLayoutVars>
          <dgm:chMax val="0"/>
          <dgm:bulletEnabled val="1"/>
        </dgm:presLayoutVars>
      </dgm:prSet>
      <dgm:spPr/>
    </dgm:pt>
    <dgm:pt modelId="{218CD87E-85FF-47A4-8897-5311FFD2C9EB}" type="pres">
      <dgm:prSet presAssocID="{9DED1B52-8375-4102-A106-A7D42C5E9131}" presName="childText" presStyleLbl="revTx" presStyleIdx="0" presStyleCnt="1">
        <dgm:presLayoutVars>
          <dgm:bulletEnabled val="1"/>
        </dgm:presLayoutVars>
      </dgm:prSet>
      <dgm:spPr/>
    </dgm:pt>
  </dgm:ptLst>
  <dgm:cxnLst>
    <dgm:cxn modelId="{35B4610F-9F84-4E9B-89CF-FC5D88722894}" srcId="{BD1A66BE-6316-4AA3-B2E7-0C320ABF29AC}" destId="{9DED1B52-8375-4102-A106-A7D42C5E9131}" srcOrd="0" destOrd="0" parTransId="{70DDF620-7278-45F5-B948-4F179AF006BA}" sibTransId="{76E35D08-FA54-4C33-B7CC-9E18BEAD24B1}"/>
    <dgm:cxn modelId="{81DAC73D-2691-427A-96B1-06C1D051F3E4}" type="presOf" srcId="{9882E4FB-ECE8-4A44-8D49-25AE33347BCA}" destId="{218CD87E-85FF-47A4-8897-5311FFD2C9EB}" srcOrd="0" destOrd="2" presId="urn:microsoft.com/office/officeart/2005/8/layout/vList2"/>
    <dgm:cxn modelId="{465D7146-BD13-47E2-8251-0DF810867D1C}" srcId="{9DED1B52-8375-4102-A106-A7D42C5E9131}" destId="{64BF087E-B880-4B70-834A-ED89821D81C1}" srcOrd="3" destOrd="0" parTransId="{E02CA784-7FAA-425C-BCBC-6D32C80DBAA4}" sibTransId="{A618AD74-39DE-40D4-A52E-120D4A2DA7AB}"/>
    <dgm:cxn modelId="{D2907C47-B1EC-4F16-AEAE-3E660C4DBC9C}" type="presOf" srcId="{64BF087E-B880-4B70-834A-ED89821D81C1}" destId="{218CD87E-85FF-47A4-8897-5311FFD2C9EB}" srcOrd="0" destOrd="3" presId="urn:microsoft.com/office/officeart/2005/8/layout/vList2"/>
    <dgm:cxn modelId="{DF52246D-219A-4D72-B4E7-C2A520AB0959}" type="presOf" srcId="{BD1A66BE-6316-4AA3-B2E7-0C320ABF29AC}" destId="{05B57A7C-B1D9-4D34-AA3C-4D3121D8D619}" srcOrd="0" destOrd="0" presId="urn:microsoft.com/office/officeart/2005/8/layout/vList2"/>
    <dgm:cxn modelId="{1334D77B-B220-4BD9-9413-9707402F9644}" type="presOf" srcId="{FD3619F3-A895-4D5A-8F78-68FAD2C59CE3}" destId="{218CD87E-85FF-47A4-8897-5311FFD2C9EB}" srcOrd="0" destOrd="1" presId="urn:microsoft.com/office/officeart/2005/8/layout/vList2"/>
    <dgm:cxn modelId="{345C8BCD-AFED-415A-B1D5-69404950E3AD}" type="presOf" srcId="{9DED1B52-8375-4102-A106-A7D42C5E9131}" destId="{D4896ABE-EF1E-462B-BDED-AD31500C48E8}" srcOrd="0" destOrd="0" presId="urn:microsoft.com/office/officeart/2005/8/layout/vList2"/>
    <dgm:cxn modelId="{4D30CBD0-EF26-4A54-99C2-4050C7091178}" type="presOf" srcId="{26E0F263-6EE7-4185-8E22-20F7426A0152}" destId="{218CD87E-85FF-47A4-8897-5311FFD2C9EB}" srcOrd="0" destOrd="0" presId="urn:microsoft.com/office/officeart/2005/8/layout/vList2"/>
    <dgm:cxn modelId="{091D16D1-1321-4ADC-9A3A-CA278433CB4D}" srcId="{9DED1B52-8375-4102-A106-A7D42C5E9131}" destId="{FD3619F3-A895-4D5A-8F78-68FAD2C59CE3}" srcOrd="1" destOrd="0" parTransId="{8F69E67D-04A8-4135-B225-F2BEC9447388}" sibTransId="{2CB4F1B7-15D0-495D-A9DD-1B9C457FE4CD}"/>
    <dgm:cxn modelId="{002AC4E3-A121-41BC-B212-E70A9BCC3249}" srcId="{9DED1B52-8375-4102-A106-A7D42C5E9131}" destId="{9882E4FB-ECE8-4A44-8D49-25AE33347BCA}" srcOrd="2" destOrd="0" parTransId="{3725FA49-B407-4BC5-8D65-4075A0958236}" sibTransId="{F1705EC7-AF63-4257-8A30-E9495E419840}"/>
    <dgm:cxn modelId="{1A5072F2-B3CD-4BFC-AEA7-E12C7BA1E563}" srcId="{9DED1B52-8375-4102-A106-A7D42C5E9131}" destId="{26E0F263-6EE7-4185-8E22-20F7426A0152}" srcOrd="0" destOrd="0" parTransId="{6B2B9B07-7C49-4481-BEB8-4EDB8A971EB6}" sibTransId="{F1F2767E-EAE7-4E67-A8F2-81AD751DA0D1}"/>
    <dgm:cxn modelId="{33ECC203-413A-4136-91DF-6CCDFADEB89A}" type="presParOf" srcId="{05B57A7C-B1D9-4D34-AA3C-4D3121D8D619}" destId="{D4896ABE-EF1E-462B-BDED-AD31500C48E8}" srcOrd="0" destOrd="0" presId="urn:microsoft.com/office/officeart/2005/8/layout/vList2"/>
    <dgm:cxn modelId="{498433E0-7816-40FC-9481-DFAA3D144A89}" type="presParOf" srcId="{05B57A7C-B1D9-4D34-AA3C-4D3121D8D619}" destId="{218CD87E-85FF-47A4-8897-5311FFD2C9EB}"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0522E56-C588-40D4-8DF7-5F35BE8CE91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C6D9E41B-9B77-4251-ACF6-851D6FDBD24D}">
      <dgm:prSet/>
      <dgm:spPr/>
      <dgm:t>
        <a:bodyPr/>
        <a:lstStyle/>
        <a:p>
          <a:pPr algn="ctr"/>
          <a:r>
            <a:rPr lang="en-US" b="1" dirty="0"/>
            <a:t>Un -Supervised Learning</a:t>
          </a:r>
          <a:endParaRPr lang="en-IN" dirty="0"/>
        </a:p>
      </dgm:t>
    </dgm:pt>
    <dgm:pt modelId="{232D0F73-CC01-4730-9332-92FFEBCCB934}" type="parTrans" cxnId="{4530FDF8-AD8E-4A40-A5E1-74A7845977CD}">
      <dgm:prSet/>
      <dgm:spPr/>
      <dgm:t>
        <a:bodyPr/>
        <a:lstStyle/>
        <a:p>
          <a:pPr algn="ctr"/>
          <a:endParaRPr lang="en-IN"/>
        </a:p>
      </dgm:t>
    </dgm:pt>
    <dgm:pt modelId="{065EFF97-EC61-45DA-9324-F96B50FCE97F}" type="sibTrans" cxnId="{4530FDF8-AD8E-4A40-A5E1-74A7845977CD}">
      <dgm:prSet/>
      <dgm:spPr/>
      <dgm:t>
        <a:bodyPr/>
        <a:lstStyle/>
        <a:p>
          <a:pPr algn="ctr"/>
          <a:endParaRPr lang="en-IN"/>
        </a:p>
      </dgm:t>
    </dgm:pt>
    <dgm:pt modelId="{53EF2304-800F-4390-8486-AAA0057692F9}" type="pres">
      <dgm:prSet presAssocID="{B0522E56-C588-40D4-8DF7-5F35BE8CE915}" presName="linear" presStyleCnt="0">
        <dgm:presLayoutVars>
          <dgm:animLvl val="lvl"/>
          <dgm:resizeHandles val="exact"/>
        </dgm:presLayoutVars>
      </dgm:prSet>
      <dgm:spPr/>
    </dgm:pt>
    <dgm:pt modelId="{D6D005BD-6A10-424F-B641-95F41B86A2AB}" type="pres">
      <dgm:prSet presAssocID="{C6D9E41B-9B77-4251-ACF6-851D6FDBD24D}" presName="parentText" presStyleLbl="node1" presStyleIdx="0" presStyleCnt="1" custScaleY="100197">
        <dgm:presLayoutVars>
          <dgm:chMax val="0"/>
          <dgm:bulletEnabled val="1"/>
        </dgm:presLayoutVars>
      </dgm:prSet>
      <dgm:spPr/>
    </dgm:pt>
  </dgm:ptLst>
  <dgm:cxnLst>
    <dgm:cxn modelId="{E2783F21-1908-4811-A47C-A4FE01575AA0}" type="presOf" srcId="{C6D9E41B-9B77-4251-ACF6-851D6FDBD24D}" destId="{D6D005BD-6A10-424F-B641-95F41B86A2AB}" srcOrd="0" destOrd="0" presId="urn:microsoft.com/office/officeart/2005/8/layout/vList2"/>
    <dgm:cxn modelId="{1431694B-9C2E-4E52-ADEE-82BB4D056E3D}" type="presOf" srcId="{B0522E56-C588-40D4-8DF7-5F35BE8CE915}" destId="{53EF2304-800F-4390-8486-AAA0057692F9}" srcOrd="0" destOrd="0" presId="urn:microsoft.com/office/officeart/2005/8/layout/vList2"/>
    <dgm:cxn modelId="{4530FDF8-AD8E-4A40-A5E1-74A7845977CD}" srcId="{B0522E56-C588-40D4-8DF7-5F35BE8CE915}" destId="{C6D9E41B-9B77-4251-ACF6-851D6FDBD24D}" srcOrd="0" destOrd="0" parTransId="{232D0F73-CC01-4730-9332-92FFEBCCB934}" sibTransId="{065EFF97-EC61-45DA-9324-F96B50FCE97F}"/>
    <dgm:cxn modelId="{5501311F-A506-472C-B5F3-48644130A28A}" type="presParOf" srcId="{53EF2304-800F-4390-8486-AAA0057692F9}" destId="{D6D005BD-6A10-424F-B641-95F41B86A2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D1A66BE-6316-4AA3-B2E7-0C320ABF29AC}"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9DED1B52-8375-4102-A106-A7D42C5E9131}">
      <dgm:prSet/>
      <dgm:spPr/>
      <dgm:t>
        <a:bodyPr/>
        <a:lstStyle/>
        <a:p>
          <a:r>
            <a:rPr lang="en-US" dirty="0"/>
            <a:t>Which of the following are examples of unsupervised learning? </a:t>
          </a:r>
          <a:endParaRPr lang="en-IN" dirty="0"/>
        </a:p>
      </dgm:t>
    </dgm:pt>
    <dgm:pt modelId="{70DDF620-7278-45F5-B948-4F179AF006BA}" type="parTrans" cxnId="{35B4610F-9F84-4E9B-89CF-FC5D88722894}">
      <dgm:prSet/>
      <dgm:spPr/>
      <dgm:t>
        <a:bodyPr/>
        <a:lstStyle/>
        <a:p>
          <a:endParaRPr lang="en-IN"/>
        </a:p>
      </dgm:t>
    </dgm:pt>
    <dgm:pt modelId="{76E35D08-FA54-4C33-B7CC-9E18BEAD24B1}" type="sibTrans" cxnId="{35B4610F-9F84-4E9B-89CF-FC5D88722894}">
      <dgm:prSet/>
      <dgm:spPr/>
      <dgm:t>
        <a:bodyPr/>
        <a:lstStyle/>
        <a:p>
          <a:endParaRPr lang="en-IN"/>
        </a:p>
      </dgm:t>
    </dgm:pt>
    <dgm:pt modelId="{26E0F263-6EE7-4185-8E22-20F7426A0152}">
      <dgm:prSet/>
      <dgm:spPr/>
      <dgm:t>
        <a:bodyPr/>
        <a:lstStyle/>
        <a:p>
          <a:r>
            <a:rPr lang="en-US" dirty="0">
              <a:solidFill>
                <a:srgbClr val="FF0000"/>
              </a:solidFill>
            </a:rPr>
            <a:t>Group news articles based on text similarity </a:t>
          </a:r>
          <a:endParaRPr lang="en-IN" dirty="0">
            <a:solidFill>
              <a:srgbClr val="FF0000"/>
            </a:solidFill>
          </a:endParaRPr>
        </a:p>
      </dgm:t>
    </dgm:pt>
    <dgm:pt modelId="{6B2B9B07-7C49-4481-BEB8-4EDB8A971EB6}" type="parTrans" cxnId="{1A5072F2-B3CD-4BFC-AEA7-E12C7BA1E563}">
      <dgm:prSet/>
      <dgm:spPr/>
      <dgm:t>
        <a:bodyPr/>
        <a:lstStyle/>
        <a:p>
          <a:endParaRPr lang="en-IN"/>
        </a:p>
      </dgm:t>
    </dgm:pt>
    <dgm:pt modelId="{F1F2767E-EAE7-4E67-A8F2-81AD751DA0D1}" type="sibTrans" cxnId="{1A5072F2-B3CD-4BFC-AEA7-E12C7BA1E563}">
      <dgm:prSet/>
      <dgm:spPr/>
      <dgm:t>
        <a:bodyPr/>
        <a:lstStyle/>
        <a:p>
          <a:endParaRPr lang="en-IN"/>
        </a:p>
      </dgm:t>
    </dgm:pt>
    <dgm:pt modelId="{FD3619F3-A895-4D5A-8F78-68FAD2C59CE3}">
      <dgm:prSet/>
      <dgm:spPr/>
      <dgm:t>
        <a:bodyPr/>
        <a:lstStyle/>
        <a:p>
          <a:r>
            <a:rPr lang="en-US" dirty="0">
              <a:solidFill>
                <a:srgbClr val="FF0000"/>
              </a:solidFill>
            </a:rPr>
            <a:t>Make clusters of books on similar topics in a library </a:t>
          </a:r>
          <a:endParaRPr lang="en-IN" dirty="0">
            <a:solidFill>
              <a:srgbClr val="FF0000"/>
            </a:solidFill>
          </a:endParaRPr>
        </a:p>
      </dgm:t>
    </dgm:pt>
    <dgm:pt modelId="{8F69E67D-04A8-4135-B225-F2BEC9447388}" type="parTrans" cxnId="{091D16D1-1321-4ADC-9A3A-CA278433CB4D}">
      <dgm:prSet/>
      <dgm:spPr/>
      <dgm:t>
        <a:bodyPr/>
        <a:lstStyle/>
        <a:p>
          <a:endParaRPr lang="en-IN"/>
        </a:p>
      </dgm:t>
    </dgm:pt>
    <dgm:pt modelId="{2CB4F1B7-15D0-495D-A9DD-1B9C457FE4CD}" type="sibTrans" cxnId="{091D16D1-1321-4ADC-9A3A-CA278433CB4D}">
      <dgm:prSet/>
      <dgm:spPr/>
      <dgm:t>
        <a:bodyPr/>
        <a:lstStyle/>
        <a:p>
          <a:endParaRPr lang="en-IN"/>
        </a:p>
      </dgm:t>
    </dgm:pt>
    <dgm:pt modelId="{9882E4FB-ECE8-4A44-8D49-25AE33347BCA}">
      <dgm:prSet/>
      <dgm:spPr/>
      <dgm:t>
        <a:bodyPr/>
        <a:lstStyle/>
        <a:p>
          <a:r>
            <a:rPr lang="en-US" dirty="0"/>
            <a:t>Filter out spam emails </a:t>
          </a:r>
          <a:endParaRPr lang="en-IN" dirty="0"/>
        </a:p>
      </dgm:t>
    </dgm:pt>
    <dgm:pt modelId="{3725FA49-B407-4BC5-8D65-4075A0958236}" type="parTrans" cxnId="{002AC4E3-A121-41BC-B212-E70A9BCC3249}">
      <dgm:prSet/>
      <dgm:spPr/>
      <dgm:t>
        <a:bodyPr/>
        <a:lstStyle/>
        <a:p>
          <a:endParaRPr lang="en-IN"/>
        </a:p>
      </dgm:t>
    </dgm:pt>
    <dgm:pt modelId="{F1705EC7-AF63-4257-8A30-E9495E419840}" type="sibTrans" cxnId="{002AC4E3-A121-41BC-B212-E70A9BCC3249}">
      <dgm:prSet/>
      <dgm:spPr/>
      <dgm:t>
        <a:bodyPr/>
        <a:lstStyle/>
        <a:p>
          <a:endParaRPr lang="en-IN"/>
        </a:p>
      </dgm:t>
    </dgm:pt>
    <dgm:pt modelId="{64BF087E-B880-4B70-834A-ED89821D81C1}">
      <dgm:prSet/>
      <dgm:spPr/>
      <dgm:t>
        <a:bodyPr/>
        <a:lstStyle/>
        <a:p>
          <a:r>
            <a:rPr lang="en-US" dirty="0"/>
            <a:t>Segment online customers into two classes based on their age group – below 25 or above 25 </a:t>
          </a:r>
          <a:endParaRPr lang="en-IN" dirty="0"/>
        </a:p>
      </dgm:t>
    </dgm:pt>
    <dgm:pt modelId="{E02CA784-7FAA-425C-BCBC-6D32C80DBAA4}" type="parTrans" cxnId="{465D7146-BD13-47E2-8251-0DF810867D1C}">
      <dgm:prSet/>
      <dgm:spPr/>
      <dgm:t>
        <a:bodyPr/>
        <a:lstStyle/>
        <a:p>
          <a:endParaRPr lang="en-IN"/>
        </a:p>
      </dgm:t>
    </dgm:pt>
    <dgm:pt modelId="{A618AD74-39DE-40D4-A52E-120D4A2DA7AB}" type="sibTrans" cxnId="{465D7146-BD13-47E2-8251-0DF810867D1C}">
      <dgm:prSet/>
      <dgm:spPr/>
      <dgm:t>
        <a:bodyPr/>
        <a:lstStyle/>
        <a:p>
          <a:endParaRPr lang="en-IN"/>
        </a:p>
      </dgm:t>
    </dgm:pt>
    <dgm:pt modelId="{05B57A7C-B1D9-4D34-AA3C-4D3121D8D619}" type="pres">
      <dgm:prSet presAssocID="{BD1A66BE-6316-4AA3-B2E7-0C320ABF29AC}" presName="linear" presStyleCnt="0">
        <dgm:presLayoutVars>
          <dgm:animLvl val="lvl"/>
          <dgm:resizeHandles val="exact"/>
        </dgm:presLayoutVars>
      </dgm:prSet>
      <dgm:spPr/>
    </dgm:pt>
    <dgm:pt modelId="{D4896ABE-EF1E-462B-BDED-AD31500C48E8}" type="pres">
      <dgm:prSet presAssocID="{9DED1B52-8375-4102-A106-A7D42C5E9131}" presName="parentText" presStyleLbl="node1" presStyleIdx="0" presStyleCnt="1">
        <dgm:presLayoutVars>
          <dgm:chMax val="0"/>
          <dgm:bulletEnabled val="1"/>
        </dgm:presLayoutVars>
      </dgm:prSet>
      <dgm:spPr/>
    </dgm:pt>
    <dgm:pt modelId="{218CD87E-85FF-47A4-8897-5311FFD2C9EB}" type="pres">
      <dgm:prSet presAssocID="{9DED1B52-8375-4102-A106-A7D42C5E9131}" presName="childText" presStyleLbl="revTx" presStyleIdx="0" presStyleCnt="1">
        <dgm:presLayoutVars>
          <dgm:bulletEnabled val="1"/>
        </dgm:presLayoutVars>
      </dgm:prSet>
      <dgm:spPr/>
    </dgm:pt>
  </dgm:ptLst>
  <dgm:cxnLst>
    <dgm:cxn modelId="{1D0DAC01-95F2-4035-9DE0-23B0ECB9AA89}" type="presOf" srcId="{26E0F263-6EE7-4185-8E22-20F7426A0152}" destId="{218CD87E-85FF-47A4-8897-5311FFD2C9EB}" srcOrd="0" destOrd="0" presId="urn:microsoft.com/office/officeart/2005/8/layout/vList2"/>
    <dgm:cxn modelId="{B8BBE70B-4336-4B23-999B-838F33F7043B}" type="presOf" srcId="{9882E4FB-ECE8-4A44-8D49-25AE33347BCA}" destId="{218CD87E-85FF-47A4-8897-5311FFD2C9EB}" srcOrd="0" destOrd="2" presId="urn:microsoft.com/office/officeart/2005/8/layout/vList2"/>
    <dgm:cxn modelId="{35B4610F-9F84-4E9B-89CF-FC5D88722894}" srcId="{BD1A66BE-6316-4AA3-B2E7-0C320ABF29AC}" destId="{9DED1B52-8375-4102-A106-A7D42C5E9131}" srcOrd="0" destOrd="0" parTransId="{70DDF620-7278-45F5-B948-4F179AF006BA}" sibTransId="{76E35D08-FA54-4C33-B7CC-9E18BEAD24B1}"/>
    <dgm:cxn modelId="{4C643817-112E-49B9-8A88-EFC38B6377EC}" type="presOf" srcId="{BD1A66BE-6316-4AA3-B2E7-0C320ABF29AC}" destId="{05B57A7C-B1D9-4D34-AA3C-4D3121D8D619}" srcOrd="0" destOrd="0" presId="urn:microsoft.com/office/officeart/2005/8/layout/vList2"/>
    <dgm:cxn modelId="{BE408032-AEFC-4D84-92D4-6EC54F9758CD}" type="presOf" srcId="{9DED1B52-8375-4102-A106-A7D42C5E9131}" destId="{D4896ABE-EF1E-462B-BDED-AD31500C48E8}" srcOrd="0" destOrd="0" presId="urn:microsoft.com/office/officeart/2005/8/layout/vList2"/>
    <dgm:cxn modelId="{465D7146-BD13-47E2-8251-0DF810867D1C}" srcId="{9DED1B52-8375-4102-A106-A7D42C5E9131}" destId="{64BF087E-B880-4B70-834A-ED89821D81C1}" srcOrd="3" destOrd="0" parTransId="{E02CA784-7FAA-425C-BCBC-6D32C80DBAA4}" sibTransId="{A618AD74-39DE-40D4-A52E-120D4A2DA7AB}"/>
    <dgm:cxn modelId="{8F8F0F92-565C-41BA-BACB-BC524B9BC51B}" type="presOf" srcId="{64BF087E-B880-4B70-834A-ED89821D81C1}" destId="{218CD87E-85FF-47A4-8897-5311FFD2C9EB}" srcOrd="0" destOrd="3" presId="urn:microsoft.com/office/officeart/2005/8/layout/vList2"/>
    <dgm:cxn modelId="{091D16D1-1321-4ADC-9A3A-CA278433CB4D}" srcId="{9DED1B52-8375-4102-A106-A7D42C5E9131}" destId="{FD3619F3-A895-4D5A-8F78-68FAD2C59CE3}" srcOrd="1" destOrd="0" parTransId="{8F69E67D-04A8-4135-B225-F2BEC9447388}" sibTransId="{2CB4F1B7-15D0-495D-A9DD-1B9C457FE4CD}"/>
    <dgm:cxn modelId="{B6416DE0-4E39-4943-8E6C-B1B8454E429A}" type="presOf" srcId="{FD3619F3-A895-4D5A-8F78-68FAD2C59CE3}" destId="{218CD87E-85FF-47A4-8897-5311FFD2C9EB}" srcOrd="0" destOrd="1" presId="urn:microsoft.com/office/officeart/2005/8/layout/vList2"/>
    <dgm:cxn modelId="{002AC4E3-A121-41BC-B212-E70A9BCC3249}" srcId="{9DED1B52-8375-4102-A106-A7D42C5E9131}" destId="{9882E4FB-ECE8-4A44-8D49-25AE33347BCA}" srcOrd="2" destOrd="0" parTransId="{3725FA49-B407-4BC5-8D65-4075A0958236}" sibTransId="{F1705EC7-AF63-4257-8A30-E9495E419840}"/>
    <dgm:cxn modelId="{1A5072F2-B3CD-4BFC-AEA7-E12C7BA1E563}" srcId="{9DED1B52-8375-4102-A106-A7D42C5E9131}" destId="{26E0F263-6EE7-4185-8E22-20F7426A0152}" srcOrd="0" destOrd="0" parTransId="{6B2B9B07-7C49-4481-BEB8-4EDB8A971EB6}" sibTransId="{F1F2767E-EAE7-4E67-A8F2-81AD751DA0D1}"/>
    <dgm:cxn modelId="{9B10184D-D486-4857-A2FA-4529BEC1C22A}" type="presParOf" srcId="{05B57A7C-B1D9-4D34-AA3C-4D3121D8D619}" destId="{D4896ABE-EF1E-462B-BDED-AD31500C48E8}" srcOrd="0" destOrd="0" presId="urn:microsoft.com/office/officeart/2005/8/layout/vList2"/>
    <dgm:cxn modelId="{9D17D82E-9254-48EC-A4B1-4588458A6634}" type="presParOf" srcId="{05B57A7C-B1D9-4D34-AA3C-4D3121D8D619}" destId="{218CD87E-85FF-47A4-8897-5311FFD2C9EB}"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8A35B17-2841-40A2-8F7F-4B7375A61C5D}"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B3D05B3A-B028-4F87-B5A7-1C2B95188A07}">
      <dgm:prSet/>
      <dgm:spPr/>
      <dgm:t>
        <a:bodyPr/>
        <a:lstStyle/>
        <a:p>
          <a:pPr algn="ctr"/>
          <a:r>
            <a:rPr lang="en-US" b="1" dirty="0"/>
            <a:t>Semi Supervised Learning</a:t>
          </a:r>
          <a:endParaRPr lang="en-IN" dirty="0"/>
        </a:p>
      </dgm:t>
    </dgm:pt>
    <dgm:pt modelId="{9D658014-8B01-4E06-A542-4D1F915D77A7}" type="parTrans" cxnId="{4595EC3A-AC6C-4FA6-BF98-44211366D750}">
      <dgm:prSet/>
      <dgm:spPr/>
      <dgm:t>
        <a:bodyPr/>
        <a:lstStyle/>
        <a:p>
          <a:pPr algn="ctr"/>
          <a:endParaRPr lang="en-IN"/>
        </a:p>
      </dgm:t>
    </dgm:pt>
    <dgm:pt modelId="{280DC25B-9EE6-4ACE-8901-BEE8A8BDF95D}" type="sibTrans" cxnId="{4595EC3A-AC6C-4FA6-BF98-44211366D750}">
      <dgm:prSet/>
      <dgm:spPr/>
      <dgm:t>
        <a:bodyPr/>
        <a:lstStyle/>
        <a:p>
          <a:pPr algn="ctr"/>
          <a:endParaRPr lang="en-IN"/>
        </a:p>
      </dgm:t>
    </dgm:pt>
    <dgm:pt modelId="{730E7FD2-CF06-481A-A66C-0D208E8E462C}" type="pres">
      <dgm:prSet presAssocID="{F8A35B17-2841-40A2-8F7F-4B7375A61C5D}" presName="linear" presStyleCnt="0">
        <dgm:presLayoutVars>
          <dgm:animLvl val="lvl"/>
          <dgm:resizeHandles val="exact"/>
        </dgm:presLayoutVars>
      </dgm:prSet>
      <dgm:spPr/>
    </dgm:pt>
    <dgm:pt modelId="{6588C71F-181B-499A-BE2D-01C801A93288}" type="pres">
      <dgm:prSet presAssocID="{B3D05B3A-B028-4F87-B5A7-1C2B95188A07}" presName="parentText" presStyleLbl="node1" presStyleIdx="0" presStyleCnt="1">
        <dgm:presLayoutVars>
          <dgm:chMax val="0"/>
          <dgm:bulletEnabled val="1"/>
        </dgm:presLayoutVars>
      </dgm:prSet>
      <dgm:spPr/>
    </dgm:pt>
  </dgm:ptLst>
  <dgm:cxnLst>
    <dgm:cxn modelId="{4595EC3A-AC6C-4FA6-BF98-44211366D750}" srcId="{F8A35B17-2841-40A2-8F7F-4B7375A61C5D}" destId="{B3D05B3A-B028-4F87-B5A7-1C2B95188A07}" srcOrd="0" destOrd="0" parTransId="{9D658014-8B01-4E06-A542-4D1F915D77A7}" sibTransId="{280DC25B-9EE6-4ACE-8901-BEE8A8BDF95D}"/>
    <dgm:cxn modelId="{2DE6A15B-4CAF-4FD5-BD0F-0F9E42C0331E}" type="presOf" srcId="{F8A35B17-2841-40A2-8F7F-4B7375A61C5D}" destId="{730E7FD2-CF06-481A-A66C-0D208E8E462C}" srcOrd="0" destOrd="0" presId="urn:microsoft.com/office/officeart/2005/8/layout/vList2"/>
    <dgm:cxn modelId="{7A89918A-1CFD-4834-B87B-41CF6B5DB3D7}" type="presOf" srcId="{B3D05B3A-B028-4F87-B5A7-1C2B95188A07}" destId="{6588C71F-181B-499A-BE2D-01C801A93288}" srcOrd="0" destOrd="0" presId="urn:microsoft.com/office/officeart/2005/8/layout/vList2"/>
    <dgm:cxn modelId="{26C3C700-173B-4963-B10E-0AA53F31D434}" type="presParOf" srcId="{730E7FD2-CF06-481A-A66C-0D208E8E462C}" destId="{6588C71F-181B-499A-BE2D-01C801A9328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823E5BE-5730-46EA-8A38-F12F223B3E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0B4CD49-35AC-4EE9-AC78-D25A8E31220B}">
      <dgm:prSet/>
      <dgm:spPr/>
      <dgm:t>
        <a:bodyPr/>
        <a:lstStyle/>
        <a:p>
          <a:pPr algn="ctr"/>
          <a:r>
            <a:rPr lang="en-US" b="1" dirty="0"/>
            <a:t>Reinforcement Learning</a:t>
          </a:r>
          <a:endParaRPr lang="en-IN" dirty="0"/>
        </a:p>
      </dgm:t>
    </dgm:pt>
    <dgm:pt modelId="{9E1D3AE2-48FD-4BFD-AFF7-B13B2EC0B21F}" type="parTrans" cxnId="{0EBBCCC3-C1DD-4D00-9075-8BE8E7A9BE87}">
      <dgm:prSet/>
      <dgm:spPr/>
      <dgm:t>
        <a:bodyPr/>
        <a:lstStyle/>
        <a:p>
          <a:pPr algn="ctr"/>
          <a:endParaRPr lang="en-IN"/>
        </a:p>
      </dgm:t>
    </dgm:pt>
    <dgm:pt modelId="{D5E0E73B-1550-4603-ADA2-CE9B34629D62}" type="sibTrans" cxnId="{0EBBCCC3-C1DD-4D00-9075-8BE8E7A9BE87}">
      <dgm:prSet/>
      <dgm:spPr/>
      <dgm:t>
        <a:bodyPr/>
        <a:lstStyle/>
        <a:p>
          <a:pPr algn="ctr"/>
          <a:endParaRPr lang="en-IN"/>
        </a:p>
      </dgm:t>
    </dgm:pt>
    <dgm:pt modelId="{45F85DB1-3B2C-4FF9-B9D3-85BB831A8DDF}" type="pres">
      <dgm:prSet presAssocID="{A823E5BE-5730-46EA-8A38-F12F223B3E6D}" presName="linear" presStyleCnt="0">
        <dgm:presLayoutVars>
          <dgm:animLvl val="lvl"/>
          <dgm:resizeHandles val="exact"/>
        </dgm:presLayoutVars>
      </dgm:prSet>
      <dgm:spPr/>
    </dgm:pt>
    <dgm:pt modelId="{92D5D9B3-B2DF-4A74-84CD-37E43F294FC6}" type="pres">
      <dgm:prSet presAssocID="{90B4CD49-35AC-4EE9-AC78-D25A8E31220B}" presName="parentText" presStyleLbl="node1" presStyleIdx="0" presStyleCnt="1">
        <dgm:presLayoutVars>
          <dgm:chMax val="0"/>
          <dgm:bulletEnabled val="1"/>
        </dgm:presLayoutVars>
      </dgm:prSet>
      <dgm:spPr/>
    </dgm:pt>
  </dgm:ptLst>
  <dgm:cxnLst>
    <dgm:cxn modelId="{5C79991C-9F44-4D32-B6B3-BA61EC51C04B}" type="presOf" srcId="{A823E5BE-5730-46EA-8A38-F12F223B3E6D}" destId="{45F85DB1-3B2C-4FF9-B9D3-85BB831A8DDF}" srcOrd="0" destOrd="0" presId="urn:microsoft.com/office/officeart/2005/8/layout/vList2"/>
    <dgm:cxn modelId="{0EBBCCC3-C1DD-4D00-9075-8BE8E7A9BE87}" srcId="{A823E5BE-5730-46EA-8A38-F12F223B3E6D}" destId="{90B4CD49-35AC-4EE9-AC78-D25A8E31220B}" srcOrd="0" destOrd="0" parTransId="{9E1D3AE2-48FD-4BFD-AFF7-B13B2EC0B21F}" sibTransId="{D5E0E73B-1550-4603-ADA2-CE9B34629D62}"/>
    <dgm:cxn modelId="{CFAFF0CF-93F7-4EA7-A599-30C780B1EF83}" type="presOf" srcId="{90B4CD49-35AC-4EE9-AC78-D25A8E31220B}" destId="{92D5D9B3-B2DF-4A74-84CD-37E43F294FC6}" srcOrd="0" destOrd="0" presId="urn:microsoft.com/office/officeart/2005/8/layout/vList2"/>
    <dgm:cxn modelId="{6A530914-3A12-4358-89D1-B9F502EDE2EF}" type="presParOf" srcId="{45F85DB1-3B2C-4FF9-B9D3-85BB831A8DDF}" destId="{92D5D9B3-B2DF-4A74-84CD-37E43F294FC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257A4A-12EB-46B8-A9CF-8638F74E6206}" type="doc">
      <dgm:prSet loTypeId="urn:microsoft.com/office/officeart/2005/8/layout/default#1" loCatId="list" qsTypeId="urn:microsoft.com/office/officeart/2005/8/quickstyle/simple5" qsCatId="simple" csTypeId="urn:microsoft.com/office/officeart/2005/8/colors/accent1_2" csCatId="accent1"/>
      <dgm:spPr/>
      <dgm:t>
        <a:bodyPr/>
        <a:lstStyle/>
        <a:p>
          <a:endParaRPr lang="en-IN"/>
        </a:p>
      </dgm:t>
    </dgm:pt>
    <dgm:pt modelId="{EB59D112-292E-47D1-8187-6CD4552C86AF}">
      <dgm:prSet/>
      <dgm:spPr/>
      <dgm:t>
        <a:bodyPr/>
        <a:lstStyle/>
        <a:p>
          <a:r>
            <a:rPr lang="en-US" dirty="0"/>
            <a:t>If shape of object is rounded and depression at top having color Red then it will be </a:t>
          </a:r>
          <a:r>
            <a:rPr lang="en-US" dirty="0" err="1"/>
            <a:t>labelled</a:t>
          </a:r>
          <a:r>
            <a:rPr lang="en-US" dirty="0"/>
            <a:t> as –Apple.</a:t>
          </a:r>
          <a:endParaRPr lang="en-IN" dirty="0"/>
        </a:p>
      </dgm:t>
    </dgm:pt>
    <dgm:pt modelId="{3C8C9C75-307D-4DE9-9670-B435A097CA01}" type="parTrans" cxnId="{66B6468E-726B-4009-B752-250AEF7B370B}">
      <dgm:prSet/>
      <dgm:spPr/>
      <dgm:t>
        <a:bodyPr/>
        <a:lstStyle/>
        <a:p>
          <a:endParaRPr lang="en-IN"/>
        </a:p>
      </dgm:t>
    </dgm:pt>
    <dgm:pt modelId="{FC04A6CC-40A2-4C3F-8AEB-710BD8383100}" type="sibTrans" cxnId="{66B6468E-726B-4009-B752-250AEF7B370B}">
      <dgm:prSet/>
      <dgm:spPr/>
      <dgm:t>
        <a:bodyPr/>
        <a:lstStyle/>
        <a:p>
          <a:endParaRPr lang="en-IN"/>
        </a:p>
      </dgm:t>
    </dgm:pt>
    <dgm:pt modelId="{C531E2AD-71F9-4495-BE8B-91F3CB069E3B}">
      <dgm:prSet/>
      <dgm:spPr/>
      <dgm:t>
        <a:bodyPr/>
        <a:lstStyle/>
        <a:p>
          <a:r>
            <a:rPr lang="en-US" dirty="0"/>
            <a:t>If shape of object is rounded and depression at top having color Green then it will be </a:t>
          </a:r>
          <a:r>
            <a:rPr lang="en-US" dirty="0" err="1"/>
            <a:t>labelled</a:t>
          </a:r>
          <a:r>
            <a:rPr lang="en-US" dirty="0"/>
            <a:t> as –Green Apple.</a:t>
          </a:r>
          <a:endParaRPr lang="en-IN" dirty="0"/>
        </a:p>
      </dgm:t>
    </dgm:pt>
    <dgm:pt modelId="{DC5151D8-9E7B-4307-8B31-57B21D0DCA8B}" type="parTrans" cxnId="{D721653D-7BC8-4A79-A10E-2A0D894D75BE}">
      <dgm:prSet/>
      <dgm:spPr/>
      <dgm:t>
        <a:bodyPr/>
        <a:lstStyle/>
        <a:p>
          <a:endParaRPr lang="en-IN"/>
        </a:p>
      </dgm:t>
    </dgm:pt>
    <dgm:pt modelId="{19AEAB18-914B-47C6-916B-44B910A8069F}" type="sibTrans" cxnId="{D721653D-7BC8-4A79-A10E-2A0D894D75BE}">
      <dgm:prSet/>
      <dgm:spPr/>
      <dgm:t>
        <a:bodyPr/>
        <a:lstStyle/>
        <a:p>
          <a:endParaRPr lang="en-IN"/>
        </a:p>
      </dgm:t>
    </dgm:pt>
    <dgm:pt modelId="{01BB801A-3A70-45DA-8576-F3D409B021AB}">
      <dgm:prSet/>
      <dgm:spPr/>
      <dgm:t>
        <a:bodyPr/>
        <a:lstStyle/>
        <a:p>
          <a:r>
            <a:rPr lang="en-US" dirty="0"/>
            <a:t>If shape of object is long curving cylinder having color Green-Yellow then it will be </a:t>
          </a:r>
          <a:r>
            <a:rPr lang="en-US" dirty="0" err="1"/>
            <a:t>labelled</a:t>
          </a:r>
          <a:r>
            <a:rPr lang="en-US" dirty="0"/>
            <a:t> as –Banana.</a:t>
          </a:r>
          <a:endParaRPr lang="en-IN" dirty="0"/>
        </a:p>
      </dgm:t>
    </dgm:pt>
    <dgm:pt modelId="{BB25F369-EC97-4591-9F66-292A0345A5F8}" type="parTrans" cxnId="{71D29A2D-F412-42C2-86EF-2C364212BE90}">
      <dgm:prSet/>
      <dgm:spPr/>
      <dgm:t>
        <a:bodyPr/>
        <a:lstStyle/>
        <a:p>
          <a:endParaRPr lang="en-IN"/>
        </a:p>
      </dgm:t>
    </dgm:pt>
    <dgm:pt modelId="{9DE02BAC-0F13-4613-8A4D-9C245A4EB573}" type="sibTrans" cxnId="{71D29A2D-F412-42C2-86EF-2C364212BE90}">
      <dgm:prSet/>
      <dgm:spPr/>
      <dgm:t>
        <a:bodyPr/>
        <a:lstStyle/>
        <a:p>
          <a:endParaRPr lang="en-IN"/>
        </a:p>
      </dgm:t>
    </dgm:pt>
    <dgm:pt modelId="{BAAFA5F9-9EA3-49A5-861C-EBE4A20BF4A3}" type="pres">
      <dgm:prSet presAssocID="{DC257A4A-12EB-46B8-A9CF-8638F74E6206}" presName="diagram" presStyleCnt="0">
        <dgm:presLayoutVars>
          <dgm:dir/>
          <dgm:resizeHandles val="exact"/>
        </dgm:presLayoutVars>
      </dgm:prSet>
      <dgm:spPr/>
    </dgm:pt>
    <dgm:pt modelId="{EFD58597-FDB1-444B-8C30-C8DFFE5DB6C1}" type="pres">
      <dgm:prSet presAssocID="{EB59D112-292E-47D1-8187-6CD4552C86AF}" presName="node" presStyleLbl="node1" presStyleIdx="0" presStyleCnt="3">
        <dgm:presLayoutVars>
          <dgm:bulletEnabled val="1"/>
        </dgm:presLayoutVars>
      </dgm:prSet>
      <dgm:spPr/>
    </dgm:pt>
    <dgm:pt modelId="{496CCF27-FCAC-4486-84D6-B9EE435249CC}" type="pres">
      <dgm:prSet presAssocID="{FC04A6CC-40A2-4C3F-8AEB-710BD8383100}" presName="sibTrans" presStyleCnt="0"/>
      <dgm:spPr/>
    </dgm:pt>
    <dgm:pt modelId="{20B8CE54-3ECD-4B51-89AA-D239D99C9174}" type="pres">
      <dgm:prSet presAssocID="{C531E2AD-71F9-4495-BE8B-91F3CB069E3B}" presName="node" presStyleLbl="node1" presStyleIdx="1" presStyleCnt="3">
        <dgm:presLayoutVars>
          <dgm:bulletEnabled val="1"/>
        </dgm:presLayoutVars>
      </dgm:prSet>
      <dgm:spPr/>
    </dgm:pt>
    <dgm:pt modelId="{1E5D61BF-2664-4443-9805-944098F8A035}" type="pres">
      <dgm:prSet presAssocID="{19AEAB18-914B-47C6-916B-44B910A8069F}" presName="sibTrans" presStyleCnt="0"/>
      <dgm:spPr/>
    </dgm:pt>
    <dgm:pt modelId="{40201F1F-2DAA-434F-AEA5-802F2728B8E3}" type="pres">
      <dgm:prSet presAssocID="{01BB801A-3A70-45DA-8576-F3D409B021AB}" presName="node" presStyleLbl="node1" presStyleIdx="2" presStyleCnt="3">
        <dgm:presLayoutVars>
          <dgm:bulletEnabled val="1"/>
        </dgm:presLayoutVars>
      </dgm:prSet>
      <dgm:spPr/>
    </dgm:pt>
  </dgm:ptLst>
  <dgm:cxnLst>
    <dgm:cxn modelId="{71D29A2D-F412-42C2-86EF-2C364212BE90}" srcId="{DC257A4A-12EB-46B8-A9CF-8638F74E6206}" destId="{01BB801A-3A70-45DA-8576-F3D409B021AB}" srcOrd="2" destOrd="0" parTransId="{BB25F369-EC97-4591-9F66-292A0345A5F8}" sibTransId="{9DE02BAC-0F13-4613-8A4D-9C245A4EB573}"/>
    <dgm:cxn modelId="{BBB6EA37-B677-4749-8404-EE90F324440E}" type="presOf" srcId="{01BB801A-3A70-45DA-8576-F3D409B021AB}" destId="{40201F1F-2DAA-434F-AEA5-802F2728B8E3}" srcOrd="0" destOrd="0" presId="urn:microsoft.com/office/officeart/2005/8/layout/default#1"/>
    <dgm:cxn modelId="{02F7FB3A-4A15-4C42-8082-8B9CCFEAC4CD}" type="presOf" srcId="{EB59D112-292E-47D1-8187-6CD4552C86AF}" destId="{EFD58597-FDB1-444B-8C30-C8DFFE5DB6C1}" srcOrd="0" destOrd="0" presId="urn:microsoft.com/office/officeart/2005/8/layout/default#1"/>
    <dgm:cxn modelId="{D721653D-7BC8-4A79-A10E-2A0D894D75BE}" srcId="{DC257A4A-12EB-46B8-A9CF-8638F74E6206}" destId="{C531E2AD-71F9-4495-BE8B-91F3CB069E3B}" srcOrd="1" destOrd="0" parTransId="{DC5151D8-9E7B-4307-8B31-57B21D0DCA8B}" sibTransId="{19AEAB18-914B-47C6-916B-44B910A8069F}"/>
    <dgm:cxn modelId="{C371CF8D-1B22-43B0-8436-CA5D61CCDBBC}" type="presOf" srcId="{DC257A4A-12EB-46B8-A9CF-8638F74E6206}" destId="{BAAFA5F9-9EA3-49A5-861C-EBE4A20BF4A3}" srcOrd="0" destOrd="0" presId="urn:microsoft.com/office/officeart/2005/8/layout/default#1"/>
    <dgm:cxn modelId="{66B6468E-726B-4009-B752-250AEF7B370B}" srcId="{DC257A4A-12EB-46B8-A9CF-8638F74E6206}" destId="{EB59D112-292E-47D1-8187-6CD4552C86AF}" srcOrd="0" destOrd="0" parTransId="{3C8C9C75-307D-4DE9-9670-B435A097CA01}" sibTransId="{FC04A6CC-40A2-4C3F-8AEB-710BD8383100}"/>
    <dgm:cxn modelId="{BF3A359A-7D51-45F7-901E-EBE4869DECDD}" type="presOf" srcId="{C531E2AD-71F9-4495-BE8B-91F3CB069E3B}" destId="{20B8CE54-3ECD-4B51-89AA-D239D99C9174}" srcOrd="0" destOrd="0" presId="urn:microsoft.com/office/officeart/2005/8/layout/default#1"/>
    <dgm:cxn modelId="{81AB1E41-5C4A-4458-BA37-1FCC9217407B}" type="presParOf" srcId="{BAAFA5F9-9EA3-49A5-861C-EBE4A20BF4A3}" destId="{EFD58597-FDB1-444B-8C30-C8DFFE5DB6C1}" srcOrd="0" destOrd="0" presId="urn:microsoft.com/office/officeart/2005/8/layout/default#1"/>
    <dgm:cxn modelId="{8D17EEC2-C40D-466A-8857-10D45D94B2B7}" type="presParOf" srcId="{BAAFA5F9-9EA3-49A5-861C-EBE4A20BF4A3}" destId="{496CCF27-FCAC-4486-84D6-B9EE435249CC}" srcOrd="1" destOrd="0" presId="urn:microsoft.com/office/officeart/2005/8/layout/default#1"/>
    <dgm:cxn modelId="{A85BAF49-6EAC-46A9-BF58-76237E08FBAD}" type="presParOf" srcId="{BAAFA5F9-9EA3-49A5-861C-EBE4A20BF4A3}" destId="{20B8CE54-3ECD-4B51-89AA-D239D99C9174}" srcOrd="2" destOrd="0" presId="urn:microsoft.com/office/officeart/2005/8/layout/default#1"/>
    <dgm:cxn modelId="{FA558997-B397-45EB-9D65-9365F4E7CE72}" type="presParOf" srcId="{BAAFA5F9-9EA3-49A5-861C-EBE4A20BF4A3}" destId="{1E5D61BF-2664-4443-9805-944098F8A035}" srcOrd="3" destOrd="0" presId="urn:microsoft.com/office/officeart/2005/8/layout/default#1"/>
    <dgm:cxn modelId="{94C2F5CE-1AEE-4C79-B36A-C8D8742094B4}" type="presParOf" srcId="{BAAFA5F9-9EA3-49A5-861C-EBE4A20BF4A3}" destId="{40201F1F-2DAA-434F-AEA5-802F2728B8E3}" srcOrd="4" destOrd="0" presId="urn:microsoft.com/office/officeart/2005/8/layout/defaul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DBD8A22-9752-4ED9-8491-32E5E377135C}"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0E7CEDDA-BB3B-400A-AD48-DE26534AC3C6}">
      <dgm:prSet/>
      <dgm:spPr/>
      <dgm:t>
        <a:bodyPr/>
        <a:lstStyle/>
        <a:p>
          <a:pPr algn="ctr"/>
          <a:r>
            <a:rPr lang="en-US" b="1" dirty="0"/>
            <a:t>CATEGORICAL VS CONTINOUS</a:t>
          </a:r>
          <a:endParaRPr lang="en-IN" dirty="0"/>
        </a:p>
      </dgm:t>
    </dgm:pt>
    <dgm:pt modelId="{B9DA3F73-4671-4A49-B9E6-B0E97F76F800}" type="parTrans" cxnId="{4CF62706-6402-48B3-9016-DC226722A328}">
      <dgm:prSet/>
      <dgm:spPr/>
      <dgm:t>
        <a:bodyPr/>
        <a:lstStyle/>
        <a:p>
          <a:pPr algn="ctr"/>
          <a:endParaRPr lang="en-IN"/>
        </a:p>
      </dgm:t>
    </dgm:pt>
    <dgm:pt modelId="{8113E1BE-F377-4EC6-9559-2794A9EE6C6F}" type="sibTrans" cxnId="{4CF62706-6402-48B3-9016-DC226722A328}">
      <dgm:prSet/>
      <dgm:spPr/>
      <dgm:t>
        <a:bodyPr/>
        <a:lstStyle/>
        <a:p>
          <a:pPr algn="ctr"/>
          <a:endParaRPr lang="en-IN"/>
        </a:p>
      </dgm:t>
    </dgm:pt>
    <dgm:pt modelId="{86DBDB70-2AC9-424F-8478-F3800F32A4B3}" type="pres">
      <dgm:prSet presAssocID="{CDBD8A22-9752-4ED9-8491-32E5E377135C}" presName="linear" presStyleCnt="0">
        <dgm:presLayoutVars>
          <dgm:animLvl val="lvl"/>
          <dgm:resizeHandles val="exact"/>
        </dgm:presLayoutVars>
      </dgm:prSet>
      <dgm:spPr/>
    </dgm:pt>
    <dgm:pt modelId="{B56C1214-19D6-489A-B7AC-437F3B9F32E0}" type="pres">
      <dgm:prSet presAssocID="{0E7CEDDA-BB3B-400A-AD48-DE26534AC3C6}" presName="parentText" presStyleLbl="node1" presStyleIdx="0" presStyleCnt="1" custScaleY="100197">
        <dgm:presLayoutVars>
          <dgm:chMax val="0"/>
          <dgm:bulletEnabled val="1"/>
        </dgm:presLayoutVars>
      </dgm:prSet>
      <dgm:spPr/>
    </dgm:pt>
  </dgm:ptLst>
  <dgm:cxnLst>
    <dgm:cxn modelId="{4CF62706-6402-48B3-9016-DC226722A328}" srcId="{CDBD8A22-9752-4ED9-8491-32E5E377135C}" destId="{0E7CEDDA-BB3B-400A-AD48-DE26534AC3C6}" srcOrd="0" destOrd="0" parTransId="{B9DA3F73-4671-4A49-B9E6-B0E97F76F800}" sibTransId="{8113E1BE-F377-4EC6-9559-2794A9EE6C6F}"/>
    <dgm:cxn modelId="{EC1C0DA1-14E9-440E-B0E7-15AD5F77E846}" type="presOf" srcId="{CDBD8A22-9752-4ED9-8491-32E5E377135C}" destId="{86DBDB70-2AC9-424F-8478-F3800F32A4B3}" srcOrd="0" destOrd="0" presId="urn:microsoft.com/office/officeart/2005/8/layout/vList2"/>
    <dgm:cxn modelId="{16AC62AC-62CD-4D4A-9F3E-D87ACBA90516}" type="presOf" srcId="{0E7CEDDA-BB3B-400A-AD48-DE26534AC3C6}" destId="{B56C1214-19D6-489A-B7AC-437F3B9F32E0}" srcOrd="0" destOrd="0" presId="urn:microsoft.com/office/officeart/2005/8/layout/vList2"/>
    <dgm:cxn modelId="{17755F40-E430-41E9-92C4-9AE29520B701}" type="presParOf" srcId="{86DBDB70-2AC9-424F-8478-F3800F32A4B3}" destId="{B56C1214-19D6-489A-B7AC-437F3B9F32E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C629B7F-D1C2-447F-AFED-9E23A8D9CD76}" type="doc">
      <dgm:prSet loTypeId="urn:microsoft.com/office/officeart/2005/8/layout/arrow3" loCatId="relationship" qsTypeId="urn:microsoft.com/office/officeart/2005/8/quickstyle/simple5" qsCatId="simple" csTypeId="urn:microsoft.com/office/officeart/2005/8/colors/accent1_2" csCatId="accent1" phldr="1"/>
      <dgm:spPr/>
      <dgm:t>
        <a:bodyPr/>
        <a:lstStyle/>
        <a:p>
          <a:endParaRPr lang="en-IN"/>
        </a:p>
      </dgm:t>
    </dgm:pt>
    <dgm:pt modelId="{8B0F2C86-8528-4B66-A4C8-7BBEA3A8E6DD}">
      <dgm:prSet/>
      <dgm:spPr/>
      <dgm:t>
        <a:bodyPr/>
        <a:lstStyle/>
        <a:p>
          <a:r>
            <a:rPr lang="en-US" b="1" dirty="0"/>
            <a:t>CATEGORICAL:</a:t>
          </a:r>
          <a:endParaRPr lang="en-IN" dirty="0"/>
        </a:p>
      </dgm:t>
    </dgm:pt>
    <dgm:pt modelId="{A6ABF179-35F5-4BE5-8F1D-2506993306E6}" type="parTrans" cxnId="{91993987-3C8F-4A65-8AC1-3A13FAFA1954}">
      <dgm:prSet/>
      <dgm:spPr/>
      <dgm:t>
        <a:bodyPr/>
        <a:lstStyle/>
        <a:p>
          <a:endParaRPr lang="en-IN"/>
        </a:p>
      </dgm:t>
    </dgm:pt>
    <dgm:pt modelId="{B438C828-957F-4FC9-93A4-078AE7EBFE41}" type="sibTrans" cxnId="{91993987-3C8F-4A65-8AC1-3A13FAFA1954}">
      <dgm:prSet/>
      <dgm:spPr/>
      <dgm:t>
        <a:bodyPr/>
        <a:lstStyle/>
        <a:p>
          <a:endParaRPr lang="en-IN"/>
        </a:p>
      </dgm:t>
    </dgm:pt>
    <dgm:pt modelId="{91E4EC5B-F06F-4F8A-97EE-1CA2E5F289DC}">
      <dgm:prSet/>
      <dgm:spPr/>
      <dgm:t>
        <a:bodyPr/>
        <a:lstStyle/>
        <a:p>
          <a:r>
            <a:rPr lang="en-US" b="1" dirty="0"/>
            <a:t>CONTINOUS:</a:t>
          </a:r>
          <a:endParaRPr lang="en-IN" dirty="0"/>
        </a:p>
      </dgm:t>
    </dgm:pt>
    <dgm:pt modelId="{2C29999B-2ACD-4C2A-A668-60D4816393D4}" type="parTrans" cxnId="{4EEA91D3-2BB0-488A-BA93-032D83E537EC}">
      <dgm:prSet/>
      <dgm:spPr/>
      <dgm:t>
        <a:bodyPr/>
        <a:lstStyle/>
        <a:p>
          <a:endParaRPr lang="en-IN"/>
        </a:p>
      </dgm:t>
    </dgm:pt>
    <dgm:pt modelId="{22078C07-6E01-4E8B-8585-8B89DC3D0785}" type="sibTrans" cxnId="{4EEA91D3-2BB0-488A-BA93-032D83E537EC}">
      <dgm:prSet/>
      <dgm:spPr/>
      <dgm:t>
        <a:bodyPr/>
        <a:lstStyle/>
        <a:p>
          <a:endParaRPr lang="en-IN"/>
        </a:p>
      </dgm:t>
    </dgm:pt>
    <dgm:pt modelId="{88444712-A9DE-4F95-9E38-9BEBC534B12E}">
      <dgm:prSet/>
      <dgm:spPr/>
      <dgm:t>
        <a:bodyPr/>
        <a:lstStyle/>
        <a:p>
          <a:r>
            <a:rPr lang="en-US" dirty="0"/>
            <a:t>Age, height, weight, price</a:t>
          </a:r>
          <a:endParaRPr lang="en-IN" dirty="0"/>
        </a:p>
      </dgm:t>
    </dgm:pt>
    <dgm:pt modelId="{DF686663-6E24-46D2-92F6-EB58E9F9EFF0}" type="parTrans" cxnId="{BF892D3E-B407-4EA0-B809-D5C9491FBA4D}">
      <dgm:prSet/>
      <dgm:spPr/>
      <dgm:t>
        <a:bodyPr/>
        <a:lstStyle/>
        <a:p>
          <a:endParaRPr lang="en-IN"/>
        </a:p>
      </dgm:t>
    </dgm:pt>
    <dgm:pt modelId="{62F51E60-C545-4035-B7B9-F489CA04DC01}" type="sibTrans" cxnId="{BF892D3E-B407-4EA0-B809-D5C9491FBA4D}">
      <dgm:prSet/>
      <dgm:spPr/>
      <dgm:t>
        <a:bodyPr/>
        <a:lstStyle/>
        <a:p>
          <a:endParaRPr lang="en-IN"/>
        </a:p>
      </dgm:t>
    </dgm:pt>
    <dgm:pt modelId="{DBC7EC60-384A-486C-A369-624D66C99605}">
      <dgm:prSet/>
      <dgm:spPr/>
      <dgm:t>
        <a:bodyPr/>
        <a:lstStyle/>
        <a:p>
          <a:r>
            <a:rPr lang="en-US" dirty="0"/>
            <a:t>Finite number of  categories of classes</a:t>
          </a:r>
          <a:endParaRPr lang="en-IN" dirty="0"/>
        </a:p>
      </dgm:t>
    </dgm:pt>
    <dgm:pt modelId="{01C84E08-4E64-4914-8750-3AE75A002BFF}" type="parTrans" cxnId="{726E7B06-D1B9-4D6C-956C-C9D9B6D17476}">
      <dgm:prSet/>
      <dgm:spPr/>
      <dgm:t>
        <a:bodyPr/>
        <a:lstStyle/>
        <a:p>
          <a:endParaRPr lang="en-IN"/>
        </a:p>
      </dgm:t>
    </dgm:pt>
    <dgm:pt modelId="{28FF978A-A6A4-45A5-8F46-486242D6D079}" type="sibTrans" cxnId="{726E7B06-D1B9-4D6C-956C-C9D9B6D17476}">
      <dgm:prSet/>
      <dgm:spPr/>
      <dgm:t>
        <a:bodyPr/>
        <a:lstStyle/>
        <a:p>
          <a:endParaRPr lang="en-IN"/>
        </a:p>
      </dgm:t>
    </dgm:pt>
    <dgm:pt modelId="{1A46A1D7-CB98-453D-B2C6-08E7D7AFB9C1}">
      <dgm:prSet/>
      <dgm:spPr/>
      <dgm:t>
        <a:bodyPr/>
        <a:lstStyle/>
        <a:p>
          <a:r>
            <a:rPr lang="en-US" dirty="0"/>
            <a:t>Gender, age group, Presence or absence of something</a:t>
          </a:r>
          <a:endParaRPr lang="en-IN" dirty="0"/>
        </a:p>
      </dgm:t>
    </dgm:pt>
    <dgm:pt modelId="{BB495C84-D265-444F-B70E-C42034A8AE45}" type="parTrans" cxnId="{36834D57-F576-4543-96DB-8B35508E002F}">
      <dgm:prSet/>
      <dgm:spPr/>
      <dgm:t>
        <a:bodyPr/>
        <a:lstStyle/>
        <a:p>
          <a:endParaRPr lang="en-IN"/>
        </a:p>
      </dgm:t>
    </dgm:pt>
    <dgm:pt modelId="{53766983-36E8-4B4F-8569-1BAC2DE1D90D}" type="sibTrans" cxnId="{36834D57-F576-4543-96DB-8B35508E002F}">
      <dgm:prSet/>
      <dgm:spPr/>
      <dgm:t>
        <a:bodyPr/>
        <a:lstStyle/>
        <a:p>
          <a:endParaRPr lang="en-IN"/>
        </a:p>
      </dgm:t>
    </dgm:pt>
    <dgm:pt modelId="{E8385E7E-FC43-40FE-A6CB-F3060D8746D3}">
      <dgm:prSet/>
      <dgm:spPr/>
      <dgm:t>
        <a:bodyPr/>
        <a:lstStyle/>
        <a:p>
          <a:r>
            <a:rPr lang="en-US" dirty="0"/>
            <a:t>Infinite number of  values</a:t>
          </a:r>
          <a:endParaRPr lang="en-IN" dirty="0"/>
        </a:p>
      </dgm:t>
    </dgm:pt>
    <dgm:pt modelId="{3337D73F-271E-450A-916E-B3D80644556D}" type="parTrans" cxnId="{0EBB3769-3E98-41B8-90FC-B8113FE91647}">
      <dgm:prSet/>
      <dgm:spPr/>
      <dgm:t>
        <a:bodyPr/>
        <a:lstStyle/>
        <a:p>
          <a:endParaRPr lang="en-IN"/>
        </a:p>
      </dgm:t>
    </dgm:pt>
    <dgm:pt modelId="{048C5188-0A8C-4C3E-814B-C7518C489AAC}" type="sibTrans" cxnId="{0EBB3769-3E98-41B8-90FC-B8113FE91647}">
      <dgm:prSet/>
      <dgm:spPr/>
      <dgm:t>
        <a:bodyPr/>
        <a:lstStyle/>
        <a:p>
          <a:endParaRPr lang="en-IN"/>
        </a:p>
      </dgm:t>
    </dgm:pt>
    <dgm:pt modelId="{F9B1B88D-7592-42AA-8A5F-DC8625247F79}" type="pres">
      <dgm:prSet presAssocID="{2C629B7F-D1C2-447F-AFED-9E23A8D9CD76}" presName="compositeShape" presStyleCnt="0">
        <dgm:presLayoutVars>
          <dgm:chMax val="2"/>
          <dgm:dir/>
          <dgm:resizeHandles val="exact"/>
        </dgm:presLayoutVars>
      </dgm:prSet>
      <dgm:spPr/>
    </dgm:pt>
    <dgm:pt modelId="{2AC12C55-11AF-460C-B83C-94C2BF3DDDBD}" type="pres">
      <dgm:prSet presAssocID="{2C629B7F-D1C2-447F-AFED-9E23A8D9CD76}" presName="divider" presStyleLbl="fgShp" presStyleIdx="0" presStyleCnt="1"/>
      <dgm:spPr/>
    </dgm:pt>
    <dgm:pt modelId="{03CB76B9-927D-4B51-80F0-4167AD0D34C7}" type="pres">
      <dgm:prSet presAssocID="{8B0F2C86-8528-4B66-A4C8-7BBEA3A8E6DD}" presName="downArrow" presStyleLbl="node1" presStyleIdx="0" presStyleCnt="2"/>
      <dgm:spPr/>
    </dgm:pt>
    <dgm:pt modelId="{53266450-F857-4017-8BB4-D543CB9476D1}" type="pres">
      <dgm:prSet presAssocID="{8B0F2C86-8528-4B66-A4C8-7BBEA3A8E6DD}" presName="downArrowText" presStyleLbl="revTx" presStyleIdx="0" presStyleCnt="2">
        <dgm:presLayoutVars>
          <dgm:bulletEnabled val="1"/>
        </dgm:presLayoutVars>
      </dgm:prSet>
      <dgm:spPr/>
    </dgm:pt>
    <dgm:pt modelId="{5524EF76-C916-4A30-BAD0-FABD99267D96}" type="pres">
      <dgm:prSet presAssocID="{91E4EC5B-F06F-4F8A-97EE-1CA2E5F289DC}" presName="upArrow" presStyleLbl="node1" presStyleIdx="1" presStyleCnt="2"/>
      <dgm:spPr/>
    </dgm:pt>
    <dgm:pt modelId="{A4982157-5704-46D8-A5EE-176C180E04D9}" type="pres">
      <dgm:prSet presAssocID="{91E4EC5B-F06F-4F8A-97EE-1CA2E5F289DC}" presName="upArrowText" presStyleLbl="revTx" presStyleIdx="1" presStyleCnt="2">
        <dgm:presLayoutVars>
          <dgm:bulletEnabled val="1"/>
        </dgm:presLayoutVars>
      </dgm:prSet>
      <dgm:spPr/>
    </dgm:pt>
  </dgm:ptLst>
  <dgm:cxnLst>
    <dgm:cxn modelId="{726E7B06-D1B9-4D6C-956C-C9D9B6D17476}" srcId="{8B0F2C86-8528-4B66-A4C8-7BBEA3A8E6DD}" destId="{DBC7EC60-384A-486C-A369-624D66C99605}" srcOrd="0" destOrd="0" parTransId="{01C84E08-4E64-4914-8750-3AE75A002BFF}" sibTransId="{28FF978A-A6A4-45A5-8F46-486242D6D079}"/>
    <dgm:cxn modelId="{F0666A08-F35A-4C51-AF99-54F847599D79}" type="presOf" srcId="{1A46A1D7-CB98-453D-B2C6-08E7D7AFB9C1}" destId="{53266450-F857-4017-8BB4-D543CB9476D1}" srcOrd="0" destOrd="2" presId="urn:microsoft.com/office/officeart/2005/8/layout/arrow3"/>
    <dgm:cxn modelId="{DFD2EA10-2DA1-48BF-A102-17BB5CE1CE74}" type="presOf" srcId="{91E4EC5B-F06F-4F8A-97EE-1CA2E5F289DC}" destId="{A4982157-5704-46D8-A5EE-176C180E04D9}" srcOrd="0" destOrd="0" presId="urn:microsoft.com/office/officeart/2005/8/layout/arrow3"/>
    <dgm:cxn modelId="{BF892D3E-B407-4EA0-B809-D5C9491FBA4D}" srcId="{91E4EC5B-F06F-4F8A-97EE-1CA2E5F289DC}" destId="{88444712-A9DE-4F95-9E38-9BEBC534B12E}" srcOrd="1" destOrd="0" parTransId="{DF686663-6E24-46D2-92F6-EB58E9F9EFF0}" sibTransId="{62F51E60-C545-4035-B7B9-F489CA04DC01}"/>
    <dgm:cxn modelId="{AF85B142-AF4E-45F6-92F3-B2A90735DCAA}" type="presOf" srcId="{E8385E7E-FC43-40FE-A6CB-F3060D8746D3}" destId="{A4982157-5704-46D8-A5EE-176C180E04D9}" srcOrd="0" destOrd="1" presId="urn:microsoft.com/office/officeart/2005/8/layout/arrow3"/>
    <dgm:cxn modelId="{0EBB3769-3E98-41B8-90FC-B8113FE91647}" srcId="{91E4EC5B-F06F-4F8A-97EE-1CA2E5F289DC}" destId="{E8385E7E-FC43-40FE-A6CB-F3060D8746D3}" srcOrd="0" destOrd="0" parTransId="{3337D73F-271E-450A-916E-B3D80644556D}" sibTransId="{048C5188-0A8C-4C3E-814B-C7518C489AAC}"/>
    <dgm:cxn modelId="{36834D57-F576-4543-96DB-8B35508E002F}" srcId="{8B0F2C86-8528-4B66-A4C8-7BBEA3A8E6DD}" destId="{1A46A1D7-CB98-453D-B2C6-08E7D7AFB9C1}" srcOrd="1" destOrd="0" parTransId="{BB495C84-D265-444F-B70E-C42034A8AE45}" sibTransId="{53766983-36E8-4B4F-8569-1BAC2DE1D90D}"/>
    <dgm:cxn modelId="{91993987-3C8F-4A65-8AC1-3A13FAFA1954}" srcId="{2C629B7F-D1C2-447F-AFED-9E23A8D9CD76}" destId="{8B0F2C86-8528-4B66-A4C8-7BBEA3A8E6DD}" srcOrd="0" destOrd="0" parTransId="{A6ABF179-35F5-4BE5-8F1D-2506993306E6}" sibTransId="{B438C828-957F-4FC9-93A4-078AE7EBFE41}"/>
    <dgm:cxn modelId="{FF25AE99-D83D-4446-98A6-CF3B2EF77E29}" type="presOf" srcId="{88444712-A9DE-4F95-9E38-9BEBC534B12E}" destId="{A4982157-5704-46D8-A5EE-176C180E04D9}" srcOrd="0" destOrd="2" presId="urn:microsoft.com/office/officeart/2005/8/layout/arrow3"/>
    <dgm:cxn modelId="{D8F0ABA5-88B0-4B02-A61D-DF76F13F40CD}" type="presOf" srcId="{DBC7EC60-384A-486C-A369-624D66C99605}" destId="{53266450-F857-4017-8BB4-D543CB9476D1}" srcOrd="0" destOrd="1" presId="urn:microsoft.com/office/officeart/2005/8/layout/arrow3"/>
    <dgm:cxn modelId="{4EEA91D3-2BB0-488A-BA93-032D83E537EC}" srcId="{2C629B7F-D1C2-447F-AFED-9E23A8D9CD76}" destId="{91E4EC5B-F06F-4F8A-97EE-1CA2E5F289DC}" srcOrd="1" destOrd="0" parTransId="{2C29999B-2ACD-4C2A-A668-60D4816393D4}" sibTransId="{22078C07-6E01-4E8B-8585-8B89DC3D0785}"/>
    <dgm:cxn modelId="{5086D3F1-CB1D-432C-B588-B13B3846E73F}" type="presOf" srcId="{2C629B7F-D1C2-447F-AFED-9E23A8D9CD76}" destId="{F9B1B88D-7592-42AA-8A5F-DC8625247F79}" srcOrd="0" destOrd="0" presId="urn:microsoft.com/office/officeart/2005/8/layout/arrow3"/>
    <dgm:cxn modelId="{7DB4D4FF-9387-4047-B7E5-CB6852BEE3C8}" type="presOf" srcId="{8B0F2C86-8528-4B66-A4C8-7BBEA3A8E6DD}" destId="{53266450-F857-4017-8BB4-D543CB9476D1}" srcOrd="0" destOrd="0" presId="urn:microsoft.com/office/officeart/2005/8/layout/arrow3"/>
    <dgm:cxn modelId="{4E1861B4-19A4-4AA2-A6AE-02E74C28B31F}" type="presParOf" srcId="{F9B1B88D-7592-42AA-8A5F-DC8625247F79}" destId="{2AC12C55-11AF-460C-B83C-94C2BF3DDDBD}" srcOrd="0" destOrd="0" presId="urn:microsoft.com/office/officeart/2005/8/layout/arrow3"/>
    <dgm:cxn modelId="{576AC44B-32D1-4B8F-9DB1-AA4D3D20E5D7}" type="presParOf" srcId="{F9B1B88D-7592-42AA-8A5F-DC8625247F79}" destId="{03CB76B9-927D-4B51-80F0-4167AD0D34C7}" srcOrd="1" destOrd="0" presId="urn:microsoft.com/office/officeart/2005/8/layout/arrow3"/>
    <dgm:cxn modelId="{9E5D8C4A-DB2F-498C-9529-19456C6C960A}" type="presParOf" srcId="{F9B1B88D-7592-42AA-8A5F-DC8625247F79}" destId="{53266450-F857-4017-8BB4-D543CB9476D1}" srcOrd="2" destOrd="0" presId="urn:microsoft.com/office/officeart/2005/8/layout/arrow3"/>
    <dgm:cxn modelId="{48AF4846-06DC-44E5-9CD2-9B7081C049B6}" type="presParOf" srcId="{F9B1B88D-7592-42AA-8A5F-DC8625247F79}" destId="{5524EF76-C916-4A30-BAD0-FABD99267D96}" srcOrd="3" destOrd="0" presId="urn:microsoft.com/office/officeart/2005/8/layout/arrow3"/>
    <dgm:cxn modelId="{174AC363-0E93-458C-8A42-4A1326EC8732}" type="presParOf" srcId="{F9B1B88D-7592-42AA-8A5F-DC8625247F79}" destId="{A4982157-5704-46D8-A5EE-176C180E04D9}" srcOrd="4" destOrd="0" presId="urn:microsoft.com/office/officeart/2005/8/layout/arrow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7A8B702-54B8-4CE5-9C0D-6176C961A90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74315E0F-96D1-4126-867D-92531E234EE1}">
      <dgm:prSet/>
      <dgm:spPr/>
      <dgm:t>
        <a:bodyPr/>
        <a:lstStyle/>
        <a:p>
          <a:pPr algn="ctr"/>
          <a:r>
            <a:rPr lang="en-US" b="1" dirty="0"/>
            <a:t>Introduction to simple linear regression</a:t>
          </a:r>
          <a:endParaRPr lang="en-IN" dirty="0"/>
        </a:p>
      </dgm:t>
    </dgm:pt>
    <dgm:pt modelId="{0CEF4A14-A9DC-4F9A-A569-1520538FABE3}" type="parTrans" cxnId="{ADA39A9C-555C-4493-B852-B17840DE5850}">
      <dgm:prSet/>
      <dgm:spPr/>
      <dgm:t>
        <a:bodyPr/>
        <a:lstStyle/>
        <a:p>
          <a:pPr algn="ctr"/>
          <a:endParaRPr lang="en-IN"/>
        </a:p>
      </dgm:t>
    </dgm:pt>
    <dgm:pt modelId="{F3F2A6F2-57B6-4DB8-A61F-0F58D56CC62D}" type="sibTrans" cxnId="{ADA39A9C-555C-4493-B852-B17840DE5850}">
      <dgm:prSet/>
      <dgm:spPr/>
      <dgm:t>
        <a:bodyPr/>
        <a:lstStyle/>
        <a:p>
          <a:pPr algn="ctr"/>
          <a:endParaRPr lang="en-IN"/>
        </a:p>
      </dgm:t>
    </dgm:pt>
    <dgm:pt modelId="{F7211352-A0DC-419C-9249-A244E8518F02}" type="pres">
      <dgm:prSet presAssocID="{E7A8B702-54B8-4CE5-9C0D-6176C961A906}" presName="linear" presStyleCnt="0">
        <dgm:presLayoutVars>
          <dgm:animLvl val="lvl"/>
          <dgm:resizeHandles val="exact"/>
        </dgm:presLayoutVars>
      </dgm:prSet>
      <dgm:spPr/>
    </dgm:pt>
    <dgm:pt modelId="{EBA869EE-B0BB-43F7-B693-1B0BDF15B0BC}" type="pres">
      <dgm:prSet presAssocID="{74315E0F-96D1-4126-867D-92531E234EE1}" presName="parentText" presStyleLbl="node1" presStyleIdx="0" presStyleCnt="1">
        <dgm:presLayoutVars>
          <dgm:chMax val="0"/>
          <dgm:bulletEnabled val="1"/>
        </dgm:presLayoutVars>
      </dgm:prSet>
      <dgm:spPr/>
    </dgm:pt>
  </dgm:ptLst>
  <dgm:cxnLst>
    <dgm:cxn modelId="{A3CD3A4B-F02A-419D-A05F-AFC35CD62FBA}" type="presOf" srcId="{E7A8B702-54B8-4CE5-9C0D-6176C961A906}" destId="{F7211352-A0DC-419C-9249-A244E8518F02}" srcOrd="0" destOrd="0" presId="urn:microsoft.com/office/officeart/2005/8/layout/vList2"/>
    <dgm:cxn modelId="{82A74586-F890-4D11-82EB-E23BFCDBFF9F}" type="presOf" srcId="{74315E0F-96D1-4126-867D-92531E234EE1}" destId="{EBA869EE-B0BB-43F7-B693-1B0BDF15B0BC}" srcOrd="0" destOrd="0" presId="urn:microsoft.com/office/officeart/2005/8/layout/vList2"/>
    <dgm:cxn modelId="{ADA39A9C-555C-4493-B852-B17840DE5850}" srcId="{E7A8B702-54B8-4CE5-9C0D-6176C961A906}" destId="{74315E0F-96D1-4126-867D-92531E234EE1}" srcOrd="0" destOrd="0" parTransId="{0CEF4A14-A9DC-4F9A-A569-1520538FABE3}" sibTransId="{F3F2A6F2-57B6-4DB8-A61F-0F58D56CC62D}"/>
    <dgm:cxn modelId="{AC0EA00E-B99A-48C3-841E-228294A06122}" type="presParOf" srcId="{F7211352-A0DC-419C-9249-A244E8518F02}" destId="{EBA869EE-B0BB-43F7-B693-1B0BDF15B0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4A1B385-04E9-4A33-A971-BF81E4BDFF7A}"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A4C6DB4A-DF77-4401-B746-9C2C9B6315AC}">
      <dgm:prSet/>
      <dgm:spPr/>
      <dgm:t>
        <a:bodyPr/>
        <a:lstStyle/>
        <a:p>
          <a:r>
            <a:rPr lang="en-CA" dirty="0"/>
            <a:t>Relation between variables where changes in some variables may “explain” or possibly “cause” changes in other variables.  </a:t>
          </a:r>
          <a:endParaRPr lang="en-IN" dirty="0"/>
        </a:p>
      </dgm:t>
    </dgm:pt>
    <dgm:pt modelId="{A2CE4724-03AD-4A44-AC93-5A28311207FB}" type="parTrans" cxnId="{A8352F6E-46F4-4A0D-9E8A-F53BD6F06161}">
      <dgm:prSet/>
      <dgm:spPr/>
      <dgm:t>
        <a:bodyPr/>
        <a:lstStyle/>
        <a:p>
          <a:endParaRPr lang="en-IN"/>
        </a:p>
      </dgm:t>
    </dgm:pt>
    <dgm:pt modelId="{F0F942FD-78E1-4FD6-A84C-68E68FE3DDA4}" type="sibTrans" cxnId="{A8352F6E-46F4-4A0D-9E8A-F53BD6F06161}">
      <dgm:prSet/>
      <dgm:spPr/>
      <dgm:t>
        <a:bodyPr/>
        <a:lstStyle/>
        <a:p>
          <a:endParaRPr lang="en-IN"/>
        </a:p>
      </dgm:t>
    </dgm:pt>
    <dgm:pt modelId="{18B12149-FB89-45EF-ADC8-4745E7207A71}">
      <dgm:prSet/>
      <dgm:spPr/>
      <dgm:t>
        <a:bodyPr/>
        <a:lstStyle/>
        <a:p>
          <a:r>
            <a:rPr lang="en-CA" dirty="0"/>
            <a:t>Explanatory variables are termed the </a:t>
          </a:r>
          <a:r>
            <a:rPr lang="en-CA" b="1" dirty="0"/>
            <a:t>independent</a:t>
          </a:r>
          <a:r>
            <a:rPr lang="en-CA" dirty="0"/>
            <a:t> variables and the variables to be explained are termed the </a:t>
          </a:r>
          <a:r>
            <a:rPr lang="en-CA" b="1" dirty="0"/>
            <a:t>dependent</a:t>
          </a:r>
          <a:r>
            <a:rPr lang="en-CA" dirty="0"/>
            <a:t> variables.</a:t>
          </a:r>
          <a:endParaRPr lang="en-IN" dirty="0"/>
        </a:p>
      </dgm:t>
    </dgm:pt>
    <dgm:pt modelId="{08E0044A-89C4-415D-8514-A030DF05E317}" type="parTrans" cxnId="{80DAC767-03E8-4C76-8AD2-25D9BE9419DE}">
      <dgm:prSet/>
      <dgm:spPr/>
      <dgm:t>
        <a:bodyPr/>
        <a:lstStyle/>
        <a:p>
          <a:endParaRPr lang="en-IN"/>
        </a:p>
      </dgm:t>
    </dgm:pt>
    <dgm:pt modelId="{F86A25A9-E269-48B8-9B5B-59A9A9A2BB19}" type="sibTrans" cxnId="{80DAC767-03E8-4C76-8AD2-25D9BE9419DE}">
      <dgm:prSet/>
      <dgm:spPr/>
      <dgm:t>
        <a:bodyPr/>
        <a:lstStyle/>
        <a:p>
          <a:endParaRPr lang="en-IN"/>
        </a:p>
      </dgm:t>
    </dgm:pt>
    <dgm:pt modelId="{9FEC7A45-9504-46B1-B7DC-3FA73A1E9804}">
      <dgm:prSet/>
      <dgm:spPr/>
      <dgm:t>
        <a:bodyPr/>
        <a:lstStyle/>
        <a:p>
          <a:r>
            <a:rPr lang="en-CA" dirty="0"/>
            <a:t>Regression model estimates the nature of the relationship between the independent and dependent variables. </a:t>
          </a:r>
          <a:endParaRPr lang="en-IN" dirty="0"/>
        </a:p>
      </dgm:t>
    </dgm:pt>
    <dgm:pt modelId="{27A155E0-A259-410E-B6C9-8BAF29A79A9B}" type="parTrans" cxnId="{7A926CDD-9C8D-4BBC-AEB6-909432236819}">
      <dgm:prSet/>
      <dgm:spPr/>
      <dgm:t>
        <a:bodyPr/>
        <a:lstStyle/>
        <a:p>
          <a:endParaRPr lang="en-IN"/>
        </a:p>
      </dgm:t>
    </dgm:pt>
    <dgm:pt modelId="{5DCC2E5B-A2B9-4089-A218-995BAB0313CC}" type="sibTrans" cxnId="{7A926CDD-9C8D-4BBC-AEB6-909432236819}">
      <dgm:prSet/>
      <dgm:spPr/>
      <dgm:t>
        <a:bodyPr/>
        <a:lstStyle/>
        <a:p>
          <a:endParaRPr lang="en-IN"/>
        </a:p>
      </dgm:t>
    </dgm:pt>
    <dgm:pt modelId="{CC1BB36E-9666-4602-AC67-050CEAD53448}">
      <dgm:prSet/>
      <dgm:spPr/>
      <dgm:t>
        <a:bodyPr/>
        <a:lstStyle/>
        <a:p>
          <a:r>
            <a:rPr lang="en-CA" dirty="0"/>
            <a:t>Change in dependent variables that results from changes in independent variables, </a:t>
          </a:r>
          <a:r>
            <a:rPr lang="en-CA" dirty="0" err="1"/>
            <a:t>ie</a:t>
          </a:r>
          <a:r>
            <a:rPr lang="en-CA" dirty="0"/>
            <a:t>. size of the relationship.</a:t>
          </a:r>
          <a:endParaRPr lang="en-IN" dirty="0"/>
        </a:p>
      </dgm:t>
    </dgm:pt>
    <dgm:pt modelId="{3CBF0637-5C60-46EF-8F0D-BADDFA57291C}" type="parTrans" cxnId="{CE028768-D3AD-459F-B4FD-6091C52DC15E}">
      <dgm:prSet/>
      <dgm:spPr/>
      <dgm:t>
        <a:bodyPr/>
        <a:lstStyle/>
        <a:p>
          <a:endParaRPr lang="en-IN"/>
        </a:p>
      </dgm:t>
    </dgm:pt>
    <dgm:pt modelId="{848E6254-85DD-40C7-85CA-ECCB0D6394FD}" type="sibTrans" cxnId="{CE028768-D3AD-459F-B4FD-6091C52DC15E}">
      <dgm:prSet/>
      <dgm:spPr/>
      <dgm:t>
        <a:bodyPr/>
        <a:lstStyle/>
        <a:p>
          <a:endParaRPr lang="en-IN"/>
        </a:p>
      </dgm:t>
    </dgm:pt>
    <dgm:pt modelId="{12F6B0E5-E789-4CE8-BA9B-9FFC54FD1ED4}">
      <dgm:prSet/>
      <dgm:spPr/>
      <dgm:t>
        <a:bodyPr/>
        <a:lstStyle/>
        <a:p>
          <a:r>
            <a:rPr lang="en-CA" dirty="0"/>
            <a:t>Strength of the relationship.</a:t>
          </a:r>
          <a:endParaRPr lang="en-IN" dirty="0"/>
        </a:p>
      </dgm:t>
    </dgm:pt>
    <dgm:pt modelId="{01E4DFDC-AF76-4C60-AB64-2DE9113631E2}" type="parTrans" cxnId="{06EA33D4-E0F4-40E7-AAFA-BBAB9E848A65}">
      <dgm:prSet/>
      <dgm:spPr/>
      <dgm:t>
        <a:bodyPr/>
        <a:lstStyle/>
        <a:p>
          <a:endParaRPr lang="en-IN"/>
        </a:p>
      </dgm:t>
    </dgm:pt>
    <dgm:pt modelId="{6FDD4278-E4DE-40F5-86B0-886C96B9C701}" type="sibTrans" cxnId="{06EA33D4-E0F4-40E7-AAFA-BBAB9E848A65}">
      <dgm:prSet/>
      <dgm:spPr/>
      <dgm:t>
        <a:bodyPr/>
        <a:lstStyle/>
        <a:p>
          <a:endParaRPr lang="en-IN"/>
        </a:p>
      </dgm:t>
    </dgm:pt>
    <dgm:pt modelId="{9134AE0A-2882-437E-91F3-A54FEBE58159}">
      <dgm:prSet/>
      <dgm:spPr/>
      <dgm:t>
        <a:bodyPr/>
        <a:lstStyle/>
        <a:p>
          <a:r>
            <a:rPr lang="en-CA" dirty="0"/>
            <a:t>Statistical significance of the relationship.</a:t>
          </a:r>
          <a:endParaRPr lang="en-IN" dirty="0"/>
        </a:p>
      </dgm:t>
    </dgm:pt>
    <dgm:pt modelId="{78691D08-E8EC-4126-B2E2-27B1A9415D7D}" type="parTrans" cxnId="{CD7678F4-6300-4447-877F-3E9762C67F90}">
      <dgm:prSet/>
      <dgm:spPr/>
      <dgm:t>
        <a:bodyPr/>
        <a:lstStyle/>
        <a:p>
          <a:endParaRPr lang="en-IN"/>
        </a:p>
      </dgm:t>
    </dgm:pt>
    <dgm:pt modelId="{F188CE14-B5E9-4C23-A91F-8F6996BDA5DF}" type="sibTrans" cxnId="{CD7678F4-6300-4447-877F-3E9762C67F90}">
      <dgm:prSet/>
      <dgm:spPr/>
      <dgm:t>
        <a:bodyPr/>
        <a:lstStyle/>
        <a:p>
          <a:endParaRPr lang="en-IN"/>
        </a:p>
      </dgm:t>
    </dgm:pt>
    <dgm:pt modelId="{ED97A758-18F9-45C6-B766-3DB82FF31380}" type="pres">
      <dgm:prSet presAssocID="{74A1B385-04E9-4A33-A971-BF81E4BDFF7A}" presName="linear" presStyleCnt="0">
        <dgm:presLayoutVars>
          <dgm:animLvl val="lvl"/>
          <dgm:resizeHandles val="exact"/>
        </dgm:presLayoutVars>
      </dgm:prSet>
      <dgm:spPr/>
    </dgm:pt>
    <dgm:pt modelId="{C84011B1-6534-400A-BC4E-5FFE9A73DCD4}" type="pres">
      <dgm:prSet presAssocID="{A4C6DB4A-DF77-4401-B746-9C2C9B6315AC}" presName="parentText" presStyleLbl="node1" presStyleIdx="0" presStyleCnt="3">
        <dgm:presLayoutVars>
          <dgm:chMax val="0"/>
          <dgm:bulletEnabled val="1"/>
        </dgm:presLayoutVars>
      </dgm:prSet>
      <dgm:spPr/>
    </dgm:pt>
    <dgm:pt modelId="{722FB3C6-DF54-418B-A06F-61D8D45962A5}" type="pres">
      <dgm:prSet presAssocID="{F0F942FD-78E1-4FD6-A84C-68E68FE3DDA4}" presName="spacer" presStyleCnt="0"/>
      <dgm:spPr/>
    </dgm:pt>
    <dgm:pt modelId="{52D9BDB0-0A9F-45DD-A14E-093608487384}" type="pres">
      <dgm:prSet presAssocID="{18B12149-FB89-45EF-ADC8-4745E7207A71}" presName="parentText" presStyleLbl="node1" presStyleIdx="1" presStyleCnt="3">
        <dgm:presLayoutVars>
          <dgm:chMax val="0"/>
          <dgm:bulletEnabled val="1"/>
        </dgm:presLayoutVars>
      </dgm:prSet>
      <dgm:spPr/>
    </dgm:pt>
    <dgm:pt modelId="{342DE8A5-800A-43B9-8D74-CF1A89376505}" type="pres">
      <dgm:prSet presAssocID="{F86A25A9-E269-48B8-9B5B-59A9A9A2BB19}" presName="spacer" presStyleCnt="0"/>
      <dgm:spPr/>
    </dgm:pt>
    <dgm:pt modelId="{E76A4437-BA48-4ABB-8909-F920E7E65E9E}" type="pres">
      <dgm:prSet presAssocID="{9FEC7A45-9504-46B1-B7DC-3FA73A1E9804}" presName="parentText" presStyleLbl="node1" presStyleIdx="2" presStyleCnt="3">
        <dgm:presLayoutVars>
          <dgm:chMax val="0"/>
          <dgm:bulletEnabled val="1"/>
        </dgm:presLayoutVars>
      </dgm:prSet>
      <dgm:spPr/>
    </dgm:pt>
    <dgm:pt modelId="{D393C2D5-4FA2-4C54-BDEF-715602CBD90F}" type="pres">
      <dgm:prSet presAssocID="{9FEC7A45-9504-46B1-B7DC-3FA73A1E9804}" presName="childText" presStyleLbl="revTx" presStyleIdx="0" presStyleCnt="1">
        <dgm:presLayoutVars>
          <dgm:bulletEnabled val="1"/>
        </dgm:presLayoutVars>
      </dgm:prSet>
      <dgm:spPr/>
    </dgm:pt>
  </dgm:ptLst>
  <dgm:cxnLst>
    <dgm:cxn modelId="{D7023E66-3BE9-4BBF-9F6A-D8F44DBD29AB}" type="presOf" srcId="{12F6B0E5-E789-4CE8-BA9B-9FFC54FD1ED4}" destId="{D393C2D5-4FA2-4C54-BDEF-715602CBD90F}" srcOrd="0" destOrd="1" presId="urn:microsoft.com/office/officeart/2005/8/layout/vList2"/>
    <dgm:cxn modelId="{80DAC767-03E8-4C76-8AD2-25D9BE9419DE}" srcId="{74A1B385-04E9-4A33-A971-BF81E4BDFF7A}" destId="{18B12149-FB89-45EF-ADC8-4745E7207A71}" srcOrd="1" destOrd="0" parTransId="{08E0044A-89C4-415D-8514-A030DF05E317}" sibTransId="{F86A25A9-E269-48B8-9B5B-59A9A9A2BB19}"/>
    <dgm:cxn modelId="{CE028768-D3AD-459F-B4FD-6091C52DC15E}" srcId="{9FEC7A45-9504-46B1-B7DC-3FA73A1E9804}" destId="{CC1BB36E-9666-4602-AC67-050CEAD53448}" srcOrd="0" destOrd="0" parTransId="{3CBF0637-5C60-46EF-8F0D-BADDFA57291C}" sibTransId="{848E6254-85DD-40C7-85CA-ECCB0D6394FD}"/>
    <dgm:cxn modelId="{A8352F6E-46F4-4A0D-9E8A-F53BD6F06161}" srcId="{74A1B385-04E9-4A33-A971-BF81E4BDFF7A}" destId="{A4C6DB4A-DF77-4401-B746-9C2C9B6315AC}" srcOrd="0" destOrd="0" parTransId="{A2CE4724-03AD-4A44-AC93-5A28311207FB}" sibTransId="{F0F942FD-78E1-4FD6-A84C-68E68FE3DDA4}"/>
    <dgm:cxn modelId="{C89D2679-C719-48B7-A175-91BB5023F4D0}" type="presOf" srcId="{CC1BB36E-9666-4602-AC67-050CEAD53448}" destId="{D393C2D5-4FA2-4C54-BDEF-715602CBD90F}" srcOrd="0" destOrd="0" presId="urn:microsoft.com/office/officeart/2005/8/layout/vList2"/>
    <dgm:cxn modelId="{C368BB82-440B-48A8-8971-8FF5599F5721}" type="presOf" srcId="{18B12149-FB89-45EF-ADC8-4745E7207A71}" destId="{52D9BDB0-0A9F-45DD-A14E-093608487384}" srcOrd="0" destOrd="0" presId="urn:microsoft.com/office/officeart/2005/8/layout/vList2"/>
    <dgm:cxn modelId="{66C67BB1-471F-456E-BDFA-5D0B976ABD62}" type="presOf" srcId="{A4C6DB4A-DF77-4401-B746-9C2C9B6315AC}" destId="{C84011B1-6534-400A-BC4E-5FFE9A73DCD4}" srcOrd="0" destOrd="0" presId="urn:microsoft.com/office/officeart/2005/8/layout/vList2"/>
    <dgm:cxn modelId="{DB6054BB-EFD2-4000-AA67-5E4F944505DE}" type="presOf" srcId="{9134AE0A-2882-437E-91F3-A54FEBE58159}" destId="{D393C2D5-4FA2-4C54-BDEF-715602CBD90F}" srcOrd="0" destOrd="2" presId="urn:microsoft.com/office/officeart/2005/8/layout/vList2"/>
    <dgm:cxn modelId="{29E256BD-21F5-4DCB-8550-BC3551F13C06}" type="presOf" srcId="{74A1B385-04E9-4A33-A971-BF81E4BDFF7A}" destId="{ED97A758-18F9-45C6-B766-3DB82FF31380}" srcOrd="0" destOrd="0" presId="urn:microsoft.com/office/officeart/2005/8/layout/vList2"/>
    <dgm:cxn modelId="{758ED9C9-1D7D-4D5E-8746-4DBE4EDC89A2}" type="presOf" srcId="{9FEC7A45-9504-46B1-B7DC-3FA73A1E9804}" destId="{E76A4437-BA48-4ABB-8909-F920E7E65E9E}" srcOrd="0" destOrd="0" presId="urn:microsoft.com/office/officeart/2005/8/layout/vList2"/>
    <dgm:cxn modelId="{06EA33D4-E0F4-40E7-AAFA-BBAB9E848A65}" srcId="{9FEC7A45-9504-46B1-B7DC-3FA73A1E9804}" destId="{12F6B0E5-E789-4CE8-BA9B-9FFC54FD1ED4}" srcOrd="1" destOrd="0" parTransId="{01E4DFDC-AF76-4C60-AB64-2DE9113631E2}" sibTransId="{6FDD4278-E4DE-40F5-86B0-886C96B9C701}"/>
    <dgm:cxn modelId="{7A926CDD-9C8D-4BBC-AEB6-909432236819}" srcId="{74A1B385-04E9-4A33-A971-BF81E4BDFF7A}" destId="{9FEC7A45-9504-46B1-B7DC-3FA73A1E9804}" srcOrd="2" destOrd="0" parTransId="{27A155E0-A259-410E-B6C9-8BAF29A79A9B}" sibTransId="{5DCC2E5B-A2B9-4089-A218-995BAB0313CC}"/>
    <dgm:cxn modelId="{CD7678F4-6300-4447-877F-3E9762C67F90}" srcId="{9FEC7A45-9504-46B1-B7DC-3FA73A1E9804}" destId="{9134AE0A-2882-437E-91F3-A54FEBE58159}" srcOrd="2" destOrd="0" parTransId="{78691D08-E8EC-4126-B2E2-27B1A9415D7D}" sibTransId="{F188CE14-B5E9-4C23-A91F-8F6996BDA5DF}"/>
    <dgm:cxn modelId="{783A99F0-692D-4188-BFA0-95E787A82BF6}" type="presParOf" srcId="{ED97A758-18F9-45C6-B766-3DB82FF31380}" destId="{C84011B1-6534-400A-BC4E-5FFE9A73DCD4}" srcOrd="0" destOrd="0" presId="urn:microsoft.com/office/officeart/2005/8/layout/vList2"/>
    <dgm:cxn modelId="{9E2AA929-3437-47E4-8C90-3FBEF2D88F4C}" type="presParOf" srcId="{ED97A758-18F9-45C6-B766-3DB82FF31380}" destId="{722FB3C6-DF54-418B-A06F-61D8D45962A5}" srcOrd="1" destOrd="0" presId="urn:microsoft.com/office/officeart/2005/8/layout/vList2"/>
    <dgm:cxn modelId="{539F3411-ADB1-4853-8434-13D0FD59B4C2}" type="presParOf" srcId="{ED97A758-18F9-45C6-B766-3DB82FF31380}" destId="{52D9BDB0-0A9F-45DD-A14E-093608487384}" srcOrd="2" destOrd="0" presId="urn:microsoft.com/office/officeart/2005/8/layout/vList2"/>
    <dgm:cxn modelId="{9E0EC5F3-63E7-47D1-8A60-EAE1B6073405}" type="presParOf" srcId="{ED97A758-18F9-45C6-B766-3DB82FF31380}" destId="{342DE8A5-800A-43B9-8D74-CF1A89376505}" srcOrd="3" destOrd="0" presId="urn:microsoft.com/office/officeart/2005/8/layout/vList2"/>
    <dgm:cxn modelId="{40F7EA18-DC33-4436-958A-4ED07738BFFD}" type="presParOf" srcId="{ED97A758-18F9-45C6-B766-3DB82FF31380}" destId="{E76A4437-BA48-4ABB-8909-F920E7E65E9E}" srcOrd="4" destOrd="0" presId="urn:microsoft.com/office/officeart/2005/8/layout/vList2"/>
    <dgm:cxn modelId="{ABCF4642-B4AE-4D7A-B59F-E2A508C45CBF}" type="presParOf" srcId="{ED97A758-18F9-45C6-B766-3DB82FF31380}" destId="{D393C2D5-4FA2-4C54-BDEF-715602CBD90F}"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473BEF7-626A-4BC9-90EC-16849C59B76A}"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E2AD29DE-B44A-4FA6-AC75-D385B46B8651}">
      <dgm:prSet/>
      <dgm:spPr/>
      <dgm:t>
        <a:bodyPr/>
        <a:lstStyle/>
        <a:p>
          <a:pPr algn="ctr"/>
          <a:r>
            <a:rPr lang="en-US" b="1" dirty="0"/>
            <a:t>Examples</a:t>
          </a:r>
          <a:endParaRPr lang="en-IN" dirty="0"/>
        </a:p>
      </dgm:t>
    </dgm:pt>
    <dgm:pt modelId="{9592A824-B041-4975-9A2C-12FE5D9EC367}" type="parTrans" cxnId="{6EDA4C77-3261-407E-B1D6-2F6EBC4B9650}">
      <dgm:prSet/>
      <dgm:spPr/>
      <dgm:t>
        <a:bodyPr/>
        <a:lstStyle/>
        <a:p>
          <a:pPr algn="ctr"/>
          <a:endParaRPr lang="en-IN"/>
        </a:p>
      </dgm:t>
    </dgm:pt>
    <dgm:pt modelId="{85A96224-4BC0-463E-81C9-F4F157A676D1}" type="sibTrans" cxnId="{6EDA4C77-3261-407E-B1D6-2F6EBC4B9650}">
      <dgm:prSet/>
      <dgm:spPr/>
      <dgm:t>
        <a:bodyPr/>
        <a:lstStyle/>
        <a:p>
          <a:pPr algn="ctr"/>
          <a:endParaRPr lang="en-IN"/>
        </a:p>
      </dgm:t>
    </dgm:pt>
    <dgm:pt modelId="{6AC78FB6-A465-4A16-B168-8D6FE20181EF}" type="pres">
      <dgm:prSet presAssocID="{6473BEF7-626A-4BC9-90EC-16849C59B76A}" presName="linear" presStyleCnt="0">
        <dgm:presLayoutVars>
          <dgm:animLvl val="lvl"/>
          <dgm:resizeHandles val="exact"/>
        </dgm:presLayoutVars>
      </dgm:prSet>
      <dgm:spPr/>
    </dgm:pt>
    <dgm:pt modelId="{41638CC0-7334-4CBD-9089-7C4C2FCF691F}" type="pres">
      <dgm:prSet presAssocID="{E2AD29DE-B44A-4FA6-AC75-D385B46B8651}" presName="parentText" presStyleLbl="node1" presStyleIdx="0" presStyleCnt="1">
        <dgm:presLayoutVars>
          <dgm:chMax val="0"/>
          <dgm:bulletEnabled val="1"/>
        </dgm:presLayoutVars>
      </dgm:prSet>
      <dgm:spPr/>
    </dgm:pt>
  </dgm:ptLst>
  <dgm:cxnLst>
    <dgm:cxn modelId="{3E64E04B-84E4-48E5-AE96-CEC452316BCF}" type="presOf" srcId="{E2AD29DE-B44A-4FA6-AC75-D385B46B8651}" destId="{41638CC0-7334-4CBD-9089-7C4C2FCF691F}" srcOrd="0" destOrd="0" presId="urn:microsoft.com/office/officeart/2005/8/layout/vList2"/>
    <dgm:cxn modelId="{6EDA4C77-3261-407E-B1D6-2F6EBC4B9650}" srcId="{6473BEF7-626A-4BC9-90EC-16849C59B76A}" destId="{E2AD29DE-B44A-4FA6-AC75-D385B46B8651}" srcOrd="0" destOrd="0" parTransId="{9592A824-B041-4975-9A2C-12FE5D9EC367}" sibTransId="{85A96224-4BC0-463E-81C9-F4F157A676D1}"/>
    <dgm:cxn modelId="{23708FC4-551A-4BB8-AF04-49B6620354FF}" type="presOf" srcId="{6473BEF7-626A-4BC9-90EC-16849C59B76A}" destId="{6AC78FB6-A465-4A16-B168-8D6FE20181EF}" srcOrd="0" destOrd="0" presId="urn:microsoft.com/office/officeart/2005/8/layout/vList2"/>
    <dgm:cxn modelId="{2163D1C0-92D8-46E8-BC7B-CCE96406F7D3}" type="presParOf" srcId="{6AC78FB6-A465-4A16-B168-8D6FE20181EF}" destId="{41638CC0-7334-4CBD-9089-7C4C2FCF691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FC5703B-B27B-4441-A59F-3A49B8BF705C}"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90A12B88-EC0C-4918-AB25-0204696E5E0A}">
      <dgm:prSet/>
      <dgm:spPr/>
      <dgm:t>
        <a:bodyPr/>
        <a:lstStyle/>
        <a:p>
          <a:r>
            <a:rPr lang="en-CA" dirty="0"/>
            <a:t>Dependent variables</a:t>
          </a:r>
          <a:endParaRPr lang="en-IN" dirty="0"/>
        </a:p>
      </dgm:t>
    </dgm:pt>
    <dgm:pt modelId="{32CCC0C2-3B3D-4B65-AC55-A704EA3E1F5E}" type="parTrans" cxnId="{BF6988BD-E1D2-4F2D-ADB8-E7F6EB73D405}">
      <dgm:prSet/>
      <dgm:spPr/>
      <dgm:t>
        <a:bodyPr/>
        <a:lstStyle/>
        <a:p>
          <a:endParaRPr lang="en-IN"/>
        </a:p>
      </dgm:t>
    </dgm:pt>
    <dgm:pt modelId="{96B6BE89-F25D-4508-A8F1-71FD18C07E49}" type="sibTrans" cxnId="{BF6988BD-E1D2-4F2D-ADB8-E7F6EB73D405}">
      <dgm:prSet/>
      <dgm:spPr/>
      <dgm:t>
        <a:bodyPr/>
        <a:lstStyle/>
        <a:p>
          <a:endParaRPr lang="en-IN"/>
        </a:p>
      </dgm:t>
    </dgm:pt>
    <dgm:pt modelId="{B3E3FA9E-8FEC-414A-AD0B-564B00752B9C}">
      <dgm:prSet/>
      <dgm:spPr/>
      <dgm:t>
        <a:bodyPr/>
        <a:lstStyle/>
        <a:p>
          <a:r>
            <a:rPr lang="en-CA" dirty="0"/>
            <a:t> Retail price of petrol in Chennai</a:t>
          </a:r>
          <a:endParaRPr lang="en-IN" dirty="0"/>
        </a:p>
      </dgm:t>
    </dgm:pt>
    <dgm:pt modelId="{28E89E6E-6F74-413F-A052-6F927817534C}" type="parTrans" cxnId="{EBE8B451-CD37-4412-B349-6C3F5C3214F6}">
      <dgm:prSet/>
      <dgm:spPr/>
      <dgm:t>
        <a:bodyPr/>
        <a:lstStyle/>
        <a:p>
          <a:endParaRPr lang="en-IN"/>
        </a:p>
      </dgm:t>
    </dgm:pt>
    <dgm:pt modelId="{304D5D4C-D10F-48B5-A6E3-AB7674C779BA}" type="sibTrans" cxnId="{EBE8B451-CD37-4412-B349-6C3F5C3214F6}">
      <dgm:prSet/>
      <dgm:spPr/>
      <dgm:t>
        <a:bodyPr/>
        <a:lstStyle/>
        <a:p>
          <a:endParaRPr lang="en-IN"/>
        </a:p>
      </dgm:t>
    </dgm:pt>
    <dgm:pt modelId="{ECCF974D-EEBE-4CF5-BBDA-4C6DB6103AB5}">
      <dgm:prSet/>
      <dgm:spPr/>
      <dgm:t>
        <a:bodyPr/>
        <a:lstStyle/>
        <a:p>
          <a:r>
            <a:rPr lang="en-CA" dirty="0"/>
            <a:t>Independent variables</a:t>
          </a:r>
          <a:endParaRPr lang="en-IN" dirty="0"/>
        </a:p>
      </dgm:t>
    </dgm:pt>
    <dgm:pt modelId="{F78E02A1-14E9-4DA8-A0A6-A53FD4E6ED32}" type="parTrans" cxnId="{7F1AF7AA-0733-4548-834F-16C7FCBA1C14}">
      <dgm:prSet/>
      <dgm:spPr/>
      <dgm:t>
        <a:bodyPr/>
        <a:lstStyle/>
        <a:p>
          <a:endParaRPr lang="en-IN"/>
        </a:p>
      </dgm:t>
    </dgm:pt>
    <dgm:pt modelId="{CC54E4C0-B5E9-48B0-BCDD-69D97E815BE5}" type="sibTrans" cxnId="{7F1AF7AA-0733-4548-834F-16C7FCBA1C14}">
      <dgm:prSet/>
      <dgm:spPr/>
      <dgm:t>
        <a:bodyPr/>
        <a:lstStyle/>
        <a:p>
          <a:endParaRPr lang="en-IN"/>
        </a:p>
      </dgm:t>
    </dgm:pt>
    <dgm:pt modelId="{5F6D3EDE-5D8D-44C2-8BAA-D859DB757D1E}">
      <dgm:prSet/>
      <dgm:spPr/>
      <dgm:t>
        <a:bodyPr/>
        <a:lstStyle/>
        <a:p>
          <a:r>
            <a:rPr lang="en-CA" dirty="0"/>
            <a:t>The price of crude oil.</a:t>
          </a:r>
          <a:endParaRPr lang="en-IN" dirty="0"/>
        </a:p>
      </dgm:t>
    </dgm:pt>
    <dgm:pt modelId="{9D192EA4-58E8-4121-B814-A5518718F3E2}" type="parTrans" cxnId="{2B5B95F9-1938-4C63-A2DC-B89F70BD6C67}">
      <dgm:prSet/>
      <dgm:spPr/>
      <dgm:t>
        <a:bodyPr/>
        <a:lstStyle/>
        <a:p>
          <a:endParaRPr lang="en-IN"/>
        </a:p>
      </dgm:t>
    </dgm:pt>
    <dgm:pt modelId="{3A662FCA-F965-4859-B3DA-2B0A5ADDDC84}" type="sibTrans" cxnId="{2B5B95F9-1938-4C63-A2DC-B89F70BD6C67}">
      <dgm:prSet/>
      <dgm:spPr/>
      <dgm:t>
        <a:bodyPr/>
        <a:lstStyle/>
        <a:p>
          <a:endParaRPr lang="en-IN"/>
        </a:p>
      </dgm:t>
    </dgm:pt>
    <dgm:pt modelId="{AC253CAD-9067-44BF-B585-1EA89DFA902D}">
      <dgm:prSet/>
      <dgm:spPr/>
      <dgm:t>
        <a:bodyPr/>
        <a:lstStyle/>
        <a:p>
          <a:r>
            <a:rPr lang="en-CA" dirty="0"/>
            <a:t>Employment income </a:t>
          </a:r>
          <a:endParaRPr lang="en-IN" dirty="0"/>
        </a:p>
      </dgm:t>
    </dgm:pt>
    <dgm:pt modelId="{71BFC071-8D8A-4C78-88B6-BD1B03A155D4}" type="parTrans" cxnId="{A0BF68CF-61A9-4686-A8E1-416A62BA494B}">
      <dgm:prSet/>
      <dgm:spPr/>
      <dgm:t>
        <a:bodyPr/>
        <a:lstStyle/>
        <a:p>
          <a:endParaRPr lang="en-IN"/>
        </a:p>
      </dgm:t>
    </dgm:pt>
    <dgm:pt modelId="{F3CB0C64-1CCD-46BD-B3BD-FAD1139E611E}" type="sibTrans" cxnId="{A0BF68CF-61A9-4686-A8E1-416A62BA494B}">
      <dgm:prSet/>
      <dgm:spPr/>
      <dgm:t>
        <a:bodyPr/>
        <a:lstStyle/>
        <a:p>
          <a:endParaRPr lang="en-IN"/>
        </a:p>
      </dgm:t>
    </dgm:pt>
    <dgm:pt modelId="{08EB4118-468B-424C-82E2-EE63BA1A01E5}">
      <dgm:prSet/>
      <dgm:spPr/>
      <dgm:t>
        <a:bodyPr/>
        <a:lstStyle/>
        <a:p>
          <a:r>
            <a:rPr lang="en-CA" dirty="0"/>
            <a:t>Hours of work, education, occupation, sex, age, region, years of experience, unionization status, </a:t>
          </a:r>
          <a:r>
            <a:rPr lang="en-CA" dirty="0" err="1"/>
            <a:t>etc</a:t>
          </a:r>
          <a:endParaRPr lang="en-IN" dirty="0"/>
        </a:p>
      </dgm:t>
    </dgm:pt>
    <dgm:pt modelId="{998AA33F-8A4C-4F11-9C56-4427D87A71ED}" type="parTrans" cxnId="{A67F60B1-BE2A-4B69-987E-4E99274367B9}">
      <dgm:prSet/>
      <dgm:spPr/>
      <dgm:t>
        <a:bodyPr/>
        <a:lstStyle/>
        <a:p>
          <a:endParaRPr lang="en-IN"/>
        </a:p>
      </dgm:t>
    </dgm:pt>
    <dgm:pt modelId="{C6C61016-D7AC-4CE9-928E-E8A96CCED7FC}" type="sibTrans" cxnId="{A67F60B1-BE2A-4B69-987E-4E99274367B9}">
      <dgm:prSet/>
      <dgm:spPr/>
      <dgm:t>
        <a:bodyPr/>
        <a:lstStyle/>
        <a:p>
          <a:endParaRPr lang="en-IN"/>
        </a:p>
      </dgm:t>
    </dgm:pt>
    <dgm:pt modelId="{74B9AD4F-A018-4B56-A4AF-D88525C0D22D}">
      <dgm:prSet/>
      <dgm:spPr/>
      <dgm:t>
        <a:bodyPr/>
        <a:lstStyle/>
        <a:p>
          <a:r>
            <a:rPr lang="en-CA" dirty="0"/>
            <a:t>Quantity of product sold</a:t>
          </a:r>
          <a:endParaRPr lang="en-IN" dirty="0"/>
        </a:p>
      </dgm:t>
    </dgm:pt>
    <dgm:pt modelId="{A7C8D970-BB42-440C-949B-A7614935D3BA}" type="parTrans" cxnId="{92F46DF1-9935-4464-A42C-5FC1A106CC3E}">
      <dgm:prSet/>
      <dgm:spPr/>
      <dgm:t>
        <a:bodyPr/>
        <a:lstStyle/>
        <a:p>
          <a:endParaRPr lang="en-IN"/>
        </a:p>
      </dgm:t>
    </dgm:pt>
    <dgm:pt modelId="{24534A07-4A45-4218-B787-7F5EC48F2BDF}" type="sibTrans" cxnId="{92F46DF1-9935-4464-A42C-5FC1A106CC3E}">
      <dgm:prSet/>
      <dgm:spPr/>
      <dgm:t>
        <a:bodyPr/>
        <a:lstStyle/>
        <a:p>
          <a:endParaRPr lang="en-IN"/>
        </a:p>
      </dgm:t>
    </dgm:pt>
    <dgm:pt modelId="{A5858FB4-1D1B-4493-A5C8-7811DAF6A108}">
      <dgm:prSet/>
      <dgm:spPr/>
      <dgm:t>
        <a:bodyPr/>
        <a:lstStyle/>
        <a:p>
          <a:r>
            <a:rPr lang="en-CA" dirty="0"/>
            <a:t>Price</a:t>
          </a:r>
          <a:endParaRPr lang="en-IN" dirty="0"/>
        </a:p>
      </dgm:t>
    </dgm:pt>
    <dgm:pt modelId="{891D5EAC-6E9A-415D-B620-7E345C5F5249}" type="parTrans" cxnId="{9646CDCD-A5C0-4618-A981-264B70204533}">
      <dgm:prSet/>
      <dgm:spPr/>
      <dgm:t>
        <a:bodyPr/>
        <a:lstStyle/>
        <a:p>
          <a:endParaRPr lang="en-IN"/>
        </a:p>
      </dgm:t>
    </dgm:pt>
    <dgm:pt modelId="{3C253FB3-4536-4471-B43E-CF9DE3323B22}" type="sibTrans" cxnId="{9646CDCD-A5C0-4618-A981-264B70204533}">
      <dgm:prSet/>
      <dgm:spPr/>
      <dgm:t>
        <a:bodyPr/>
        <a:lstStyle/>
        <a:p>
          <a:endParaRPr lang="en-IN"/>
        </a:p>
      </dgm:t>
    </dgm:pt>
    <dgm:pt modelId="{DAAE7C81-AFEA-4444-8CCF-D01C247A6CBB}" type="pres">
      <dgm:prSet presAssocID="{7FC5703B-B27B-4441-A59F-3A49B8BF705C}" presName="diagram" presStyleCnt="0">
        <dgm:presLayoutVars>
          <dgm:chPref val="1"/>
          <dgm:dir/>
          <dgm:animOne val="branch"/>
          <dgm:animLvl val="lvl"/>
          <dgm:resizeHandles/>
        </dgm:presLayoutVars>
      </dgm:prSet>
      <dgm:spPr/>
    </dgm:pt>
    <dgm:pt modelId="{8FBAD6BF-7682-46A2-9EB8-AD4A52FE2E26}" type="pres">
      <dgm:prSet presAssocID="{90A12B88-EC0C-4918-AB25-0204696E5E0A}" presName="root" presStyleCnt="0"/>
      <dgm:spPr/>
    </dgm:pt>
    <dgm:pt modelId="{0E8A0E99-F0A1-4246-BF63-786B9DFA2B5F}" type="pres">
      <dgm:prSet presAssocID="{90A12B88-EC0C-4918-AB25-0204696E5E0A}" presName="rootComposite" presStyleCnt="0"/>
      <dgm:spPr/>
    </dgm:pt>
    <dgm:pt modelId="{2FE5C60B-1A09-4352-8BD3-A6CCE24B727E}" type="pres">
      <dgm:prSet presAssocID="{90A12B88-EC0C-4918-AB25-0204696E5E0A}" presName="rootText" presStyleLbl="node1" presStyleIdx="0" presStyleCnt="2"/>
      <dgm:spPr/>
    </dgm:pt>
    <dgm:pt modelId="{A5A29A46-C064-4F77-8010-2FA075A0A75D}" type="pres">
      <dgm:prSet presAssocID="{90A12B88-EC0C-4918-AB25-0204696E5E0A}" presName="rootConnector" presStyleLbl="node1" presStyleIdx="0" presStyleCnt="2"/>
      <dgm:spPr/>
    </dgm:pt>
    <dgm:pt modelId="{345DC7B5-64D2-4E67-9D14-FAE4B37776D0}" type="pres">
      <dgm:prSet presAssocID="{90A12B88-EC0C-4918-AB25-0204696E5E0A}" presName="childShape" presStyleCnt="0"/>
      <dgm:spPr/>
    </dgm:pt>
    <dgm:pt modelId="{7DD9C547-12F5-411F-999D-7B320A6B18EE}" type="pres">
      <dgm:prSet presAssocID="{28E89E6E-6F74-413F-A052-6F927817534C}" presName="Name13" presStyleLbl="parChTrans1D2" presStyleIdx="0" presStyleCnt="6"/>
      <dgm:spPr/>
    </dgm:pt>
    <dgm:pt modelId="{C4A97C7A-014D-44D2-9638-0C0199F2255B}" type="pres">
      <dgm:prSet presAssocID="{B3E3FA9E-8FEC-414A-AD0B-564B00752B9C}" presName="childText" presStyleLbl="bgAcc1" presStyleIdx="0" presStyleCnt="6">
        <dgm:presLayoutVars>
          <dgm:bulletEnabled val="1"/>
        </dgm:presLayoutVars>
      </dgm:prSet>
      <dgm:spPr/>
    </dgm:pt>
    <dgm:pt modelId="{20A31DDB-DC5C-4AE5-BB09-A8E56991D582}" type="pres">
      <dgm:prSet presAssocID="{71BFC071-8D8A-4C78-88B6-BD1B03A155D4}" presName="Name13" presStyleLbl="parChTrans1D2" presStyleIdx="1" presStyleCnt="6"/>
      <dgm:spPr/>
    </dgm:pt>
    <dgm:pt modelId="{C0DCB66C-0B08-4B74-ADB0-A978725A044A}" type="pres">
      <dgm:prSet presAssocID="{AC253CAD-9067-44BF-B585-1EA89DFA902D}" presName="childText" presStyleLbl="bgAcc1" presStyleIdx="1" presStyleCnt="6">
        <dgm:presLayoutVars>
          <dgm:bulletEnabled val="1"/>
        </dgm:presLayoutVars>
      </dgm:prSet>
      <dgm:spPr/>
    </dgm:pt>
    <dgm:pt modelId="{E607E6F3-162A-4BD0-9A2E-43DF15C69A42}" type="pres">
      <dgm:prSet presAssocID="{A7C8D970-BB42-440C-949B-A7614935D3BA}" presName="Name13" presStyleLbl="parChTrans1D2" presStyleIdx="2" presStyleCnt="6"/>
      <dgm:spPr/>
    </dgm:pt>
    <dgm:pt modelId="{D70D31BD-D173-4166-AE4F-C10662832182}" type="pres">
      <dgm:prSet presAssocID="{74B9AD4F-A018-4B56-A4AF-D88525C0D22D}" presName="childText" presStyleLbl="bgAcc1" presStyleIdx="2" presStyleCnt="6">
        <dgm:presLayoutVars>
          <dgm:bulletEnabled val="1"/>
        </dgm:presLayoutVars>
      </dgm:prSet>
      <dgm:spPr/>
    </dgm:pt>
    <dgm:pt modelId="{50E21F0D-AF3D-4739-8E84-AA0CD9D8A06F}" type="pres">
      <dgm:prSet presAssocID="{ECCF974D-EEBE-4CF5-BBDA-4C6DB6103AB5}" presName="root" presStyleCnt="0"/>
      <dgm:spPr/>
    </dgm:pt>
    <dgm:pt modelId="{83E9BD8F-09CF-4424-9F6E-4E3D50A03455}" type="pres">
      <dgm:prSet presAssocID="{ECCF974D-EEBE-4CF5-BBDA-4C6DB6103AB5}" presName="rootComposite" presStyleCnt="0"/>
      <dgm:spPr/>
    </dgm:pt>
    <dgm:pt modelId="{EF60E3EE-026D-4220-A271-2EBCFBD09B45}" type="pres">
      <dgm:prSet presAssocID="{ECCF974D-EEBE-4CF5-BBDA-4C6DB6103AB5}" presName="rootText" presStyleLbl="node1" presStyleIdx="1" presStyleCnt="2"/>
      <dgm:spPr/>
    </dgm:pt>
    <dgm:pt modelId="{9898C950-BB0C-41E3-822D-2646B566569B}" type="pres">
      <dgm:prSet presAssocID="{ECCF974D-EEBE-4CF5-BBDA-4C6DB6103AB5}" presName="rootConnector" presStyleLbl="node1" presStyleIdx="1" presStyleCnt="2"/>
      <dgm:spPr/>
    </dgm:pt>
    <dgm:pt modelId="{ADBA13FB-85D5-46C4-A466-3587CF857941}" type="pres">
      <dgm:prSet presAssocID="{ECCF974D-EEBE-4CF5-BBDA-4C6DB6103AB5}" presName="childShape" presStyleCnt="0"/>
      <dgm:spPr/>
    </dgm:pt>
    <dgm:pt modelId="{4BFF6301-5B0F-4D56-A4A3-26A94A2A32F6}" type="pres">
      <dgm:prSet presAssocID="{9D192EA4-58E8-4121-B814-A5518718F3E2}" presName="Name13" presStyleLbl="parChTrans1D2" presStyleIdx="3" presStyleCnt="6"/>
      <dgm:spPr/>
    </dgm:pt>
    <dgm:pt modelId="{C5BD6BE0-2429-4C7B-812C-D3C633C16709}" type="pres">
      <dgm:prSet presAssocID="{5F6D3EDE-5D8D-44C2-8BAA-D859DB757D1E}" presName="childText" presStyleLbl="bgAcc1" presStyleIdx="3" presStyleCnt="6">
        <dgm:presLayoutVars>
          <dgm:bulletEnabled val="1"/>
        </dgm:presLayoutVars>
      </dgm:prSet>
      <dgm:spPr/>
    </dgm:pt>
    <dgm:pt modelId="{5EF0EFED-D547-4E23-82D8-B9C889D22B74}" type="pres">
      <dgm:prSet presAssocID="{998AA33F-8A4C-4F11-9C56-4427D87A71ED}" presName="Name13" presStyleLbl="parChTrans1D2" presStyleIdx="4" presStyleCnt="6"/>
      <dgm:spPr/>
    </dgm:pt>
    <dgm:pt modelId="{0D01F877-7764-41CF-8585-1D0B5D7CC3EC}" type="pres">
      <dgm:prSet presAssocID="{08EB4118-468B-424C-82E2-EE63BA1A01E5}" presName="childText" presStyleLbl="bgAcc1" presStyleIdx="4" presStyleCnt="6">
        <dgm:presLayoutVars>
          <dgm:bulletEnabled val="1"/>
        </dgm:presLayoutVars>
      </dgm:prSet>
      <dgm:spPr/>
    </dgm:pt>
    <dgm:pt modelId="{AC37B05B-684F-4259-9377-A71C947466E6}" type="pres">
      <dgm:prSet presAssocID="{891D5EAC-6E9A-415D-B620-7E345C5F5249}" presName="Name13" presStyleLbl="parChTrans1D2" presStyleIdx="5" presStyleCnt="6"/>
      <dgm:spPr/>
    </dgm:pt>
    <dgm:pt modelId="{17085EFE-292B-4F4B-A70A-69DCC81CC857}" type="pres">
      <dgm:prSet presAssocID="{A5858FB4-1D1B-4493-A5C8-7811DAF6A108}" presName="childText" presStyleLbl="bgAcc1" presStyleIdx="5" presStyleCnt="6">
        <dgm:presLayoutVars>
          <dgm:bulletEnabled val="1"/>
        </dgm:presLayoutVars>
      </dgm:prSet>
      <dgm:spPr/>
    </dgm:pt>
  </dgm:ptLst>
  <dgm:cxnLst>
    <dgm:cxn modelId="{9100B90E-7291-4168-8FD4-0EF570A560C3}" type="presOf" srcId="{08EB4118-468B-424C-82E2-EE63BA1A01E5}" destId="{0D01F877-7764-41CF-8585-1D0B5D7CC3EC}" srcOrd="0" destOrd="0" presId="urn:microsoft.com/office/officeart/2005/8/layout/hierarchy3"/>
    <dgm:cxn modelId="{5B21331A-B915-45BA-BC0E-3BA168903E03}" type="presOf" srcId="{9D192EA4-58E8-4121-B814-A5518718F3E2}" destId="{4BFF6301-5B0F-4D56-A4A3-26A94A2A32F6}" srcOrd="0" destOrd="0" presId="urn:microsoft.com/office/officeart/2005/8/layout/hierarchy3"/>
    <dgm:cxn modelId="{27015A2D-E256-4920-9627-4BE572CC377E}" type="presOf" srcId="{ECCF974D-EEBE-4CF5-BBDA-4C6DB6103AB5}" destId="{EF60E3EE-026D-4220-A271-2EBCFBD09B45}" srcOrd="0" destOrd="0" presId="urn:microsoft.com/office/officeart/2005/8/layout/hierarchy3"/>
    <dgm:cxn modelId="{B17A002E-6E7B-4251-9B6F-1CAC2A3CBF50}" type="presOf" srcId="{90A12B88-EC0C-4918-AB25-0204696E5E0A}" destId="{A5A29A46-C064-4F77-8010-2FA075A0A75D}" srcOrd="1" destOrd="0" presId="urn:microsoft.com/office/officeart/2005/8/layout/hierarchy3"/>
    <dgm:cxn modelId="{BD522135-D494-4CC6-A485-9EF78E40B4E9}" type="presOf" srcId="{AC253CAD-9067-44BF-B585-1EA89DFA902D}" destId="{C0DCB66C-0B08-4B74-ADB0-A978725A044A}" srcOrd="0" destOrd="0" presId="urn:microsoft.com/office/officeart/2005/8/layout/hierarchy3"/>
    <dgm:cxn modelId="{6EE10136-45D3-43F2-A2D8-3A5ACF969032}" type="presOf" srcId="{74B9AD4F-A018-4B56-A4AF-D88525C0D22D}" destId="{D70D31BD-D173-4166-AE4F-C10662832182}" srcOrd="0" destOrd="0" presId="urn:microsoft.com/office/officeart/2005/8/layout/hierarchy3"/>
    <dgm:cxn modelId="{226A8939-1142-4213-8DA4-D11E1445D3B0}" type="presOf" srcId="{891D5EAC-6E9A-415D-B620-7E345C5F5249}" destId="{AC37B05B-684F-4259-9377-A71C947466E6}" srcOrd="0" destOrd="0" presId="urn:microsoft.com/office/officeart/2005/8/layout/hierarchy3"/>
    <dgm:cxn modelId="{D1CC8B3C-56D8-42DC-BD5E-DA3D6A237874}" type="presOf" srcId="{ECCF974D-EEBE-4CF5-BBDA-4C6DB6103AB5}" destId="{9898C950-BB0C-41E3-822D-2646B566569B}" srcOrd="1" destOrd="0" presId="urn:microsoft.com/office/officeart/2005/8/layout/hierarchy3"/>
    <dgm:cxn modelId="{DD23A35B-6801-4F2C-95B0-452FD67B4191}" type="presOf" srcId="{71BFC071-8D8A-4C78-88B6-BD1B03A155D4}" destId="{20A31DDB-DC5C-4AE5-BB09-A8E56991D582}" srcOrd="0" destOrd="0" presId="urn:microsoft.com/office/officeart/2005/8/layout/hierarchy3"/>
    <dgm:cxn modelId="{A2C9A661-BB72-4895-B4B3-A6646598E979}" type="presOf" srcId="{A7C8D970-BB42-440C-949B-A7614935D3BA}" destId="{E607E6F3-162A-4BD0-9A2E-43DF15C69A42}" srcOrd="0" destOrd="0" presId="urn:microsoft.com/office/officeart/2005/8/layout/hierarchy3"/>
    <dgm:cxn modelId="{C4BB1165-7040-475A-B3A3-126A308D6B82}" type="presOf" srcId="{5F6D3EDE-5D8D-44C2-8BAA-D859DB757D1E}" destId="{C5BD6BE0-2429-4C7B-812C-D3C633C16709}" srcOrd="0" destOrd="0" presId="urn:microsoft.com/office/officeart/2005/8/layout/hierarchy3"/>
    <dgm:cxn modelId="{A7B48C46-1EBB-43AF-8007-4235699558EF}" type="presOf" srcId="{7FC5703B-B27B-4441-A59F-3A49B8BF705C}" destId="{DAAE7C81-AFEA-4444-8CCF-D01C247A6CBB}" srcOrd="0" destOrd="0" presId="urn:microsoft.com/office/officeart/2005/8/layout/hierarchy3"/>
    <dgm:cxn modelId="{F5166F51-9CED-4649-93F9-4B263BA56AE2}" type="presOf" srcId="{998AA33F-8A4C-4F11-9C56-4427D87A71ED}" destId="{5EF0EFED-D547-4E23-82D8-B9C889D22B74}" srcOrd="0" destOrd="0" presId="urn:microsoft.com/office/officeart/2005/8/layout/hierarchy3"/>
    <dgm:cxn modelId="{EBE8B451-CD37-4412-B349-6C3F5C3214F6}" srcId="{90A12B88-EC0C-4918-AB25-0204696E5E0A}" destId="{B3E3FA9E-8FEC-414A-AD0B-564B00752B9C}" srcOrd="0" destOrd="0" parTransId="{28E89E6E-6F74-413F-A052-6F927817534C}" sibTransId="{304D5D4C-D10F-48B5-A6E3-AB7674C779BA}"/>
    <dgm:cxn modelId="{63EB8458-3226-4CD7-BACA-53FC20819B27}" type="presOf" srcId="{A5858FB4-1D1B-4493-A5C8-7811DAF6A108}" destId="{17085EFE-292B-4F4B-A70A-69DCC81CC857}" srcOrd="0" destOrd="0" presId="urn:microsoft.com/office/officeart/2005/8/layout/hierarchy3"/>
    <dgm:cxn modelId="{E75CE98C-D0FC-4D25-891F-4C28F9CF7FA2}" type="presOf" srcId="{90A12B88-EC0C-4918-AB25-0204696E5E0A}" destId="{2FE5C60B-1A09-4352-8BD3-A6CCE24B727E}" srcOrd="0" destOrd="0" presId="urn:microsoft.com/office/officeart/2005/8/layout/hierarchy3"/>
    <dgm:cxn modelId="{618A3199-AE4C-4170-BD49-D28656E6DA3E}" type="presOf" srcId="{28E89E6E-6F74-413F-A052-6F927817534C}" destId="{7DD9C547-12F5-411F-999D-7B320A6B18EE}" srcOrd="0" destOrd="0" presId="urn:microsoft.com/office/officeart/2005/8/layout/hierarchy3"/>
    <dgm:cxn modelId="{7F1AF7AA-0733-4548-834F-16C7FCBA1C14}" srcId="{7FC5703B-B27B-4441-A59F-3A49B8BF705C}" destId="{ECCF974D-EEBE-4CF5-BBDA-4C6DB6103AB5}" srcOrd="1" destOrd="0" parTransId="{F78E02A1-14E9-4DA8-A0A6-A53FD4E6ED32}" sibTransId="{CC54E4C0-B5E9-48B0-BCDD-69D97E815BE5}"/>
    <dgm:cxn modelId="{A67F60B1-BE2A-4B69-987E-4E99274367B9}" srcId="{ECCF974D-EEBE-4CF5-BBDA-4C6DB6103AB5}" destId="{08EB4118-468B-424C-82E2-EE63BA1A01E5}" srcOrd="1" destOrd="0" parTransId="{998AA33F-8A4C-4F11-9C56-4427D87A71ED}" sibTransId="{C6C61016-D7AC-4CE9-928E-E8A96CCED7FC}"/>
    <dgm:cxn modelId="{BF6988BD-E1D2-4F2D-ADB8-E7F6EB73D405}" srcId="{7FC5703B-B27B-4441-A59F-3A49B8BF705C}" destId="{90A12B88-EC0C-4918-AB25-0204696E5E0A}" srcOrd="0" destOrd="0" parTransId="{32CCC0C2-3B3D-4B65-AC55-A704EA3E1F5E}" sibTransId="{96B6BE89-F25D-4508-A8F1-71FD18C07E49}"/>
    <dgm:cxn modelId="{9646CDCD-A5C0-4618-A981-264B70204533}" srcId="{ECCF974D-EEBE-4CF5-BBDA-4C6DB6103AB5}" destId="{A5858FB4-1D1B-4493-A5C8-7811DAF6A108}" srcOrd="2" destOrd="0" parTransId="{891D5EAC-6E9A-415D-B620-7E345C5F5249}" sibTransId="{3C253FB3-4536-4471-B43E-CF9DE3323B22}"/>
    <dgm:cxn modelId="{A0BF68CF-61A9-4686-A8E1-416A62BA494B}" srcId="{90A12B88-EC0C-4918-AB25-0204696E5E0A}" destId="{AC253CAD-9067-44BF-B585-1EA89DFA902D}" srcOrd="1" destOrd="0" parTransId="{71BFC071-8D8A-4C78-88B6-BD1B03A155D4}" sibTransId="{F3CB0C64-1CCD-46BD-B3BD-FAD1139E611E}"/>
    <dgm:cxn modelId="{628999E1-4583-4B66-A64B-6AB149FD627E}" type="presOf" srcId="{B3E3FA9E-8FEC-414A-AD0B-564B00752B9C}" destId="{C4A97C7A-014D-44D2-9638-0C0199F2255B}" srcOrd="0" destOrd="0" presId="urn:microsoft.com/office/officeart/2005/8/layout/hierarchy3"/>
    <dgm:cxn modelId="{92F46DF1-9935-4464-A42C-5FC1A106CC3E}" srcId="{90A12B88-EC0C-4918-AB25-0204696E5E0A}" destId="{74B9AD4F-A018-4B56-A4AF-D88525C0D22D}" srcOrd="2" destOrd="0" parTransId="{A7C8D970-BB42-440C-949B-A7614935D3BA}" sibTransId="{24534A07-4A45-4218-B787-7F5EC48F2BDF}"/>
    <dgm:cxn modelId="{2B5B95F9-1938-4C63-A2DC-B89F70BD6C67}" srcId="{ECCF974D-EEBE-4CF5-BBDA-4C6DB6103AB5}" destId="{5F6D3EDE-5D8D-44C2-8BAA-D859DB757D1E}" srcOrd="0" destOrd="0" parTransId="{9D192EA4-58E8-4121-B814-A5518718F3E2}" sibTransId="{3A662FCA-F965-4859-B3DA-2B0A5ADDDC84}"/>
    <dgm:cxn modelId="{D6860573-F6F3-4DE7-A2FF-C2AB0F7BDFDF}" type="presParOf" srcId="{DAAE7C81-AFEA-4444-8CCF-D01C247A6CBB}" destId="{8FBAD6BF-7682-46A2-9EB8-AD4A52FE2E26}" srcOrd="0" destOrd="0" presId="urn:microsoft.com/office/officeart/2005/8/layout/hierarchy3"/>
    <dgm:cxn modelId="{62449F0E-433D-453B-BB37-8C14C4063D81}" type="presParOf" srcId="{8FBAD6BF-7682-46A2-9EB8-AD4A52FE2E26}" destId="{0E8A0E99-F0A1-4246-BF63-786B9DFA2B5F}" srcOrd="0" destOrd="0" presId="urn:microsoft.com/office/officeart/2005/8/layout/hierarchy3"/>
    <dgm:cxn modelId="{66FD467F-7DFE-4F40-954E-EC4932818B0B}" type="presParOf" srcId="{0E8A0E99-F0A1-4246-BF63-786B9DFA2B5F}" destId="{2FE5C60B-1A09-4352-8BD3-A6CCE24B727E}" srcOrd="0" destOrd="0" presId="urn:microsoft.com/office/officeart/2005/8/layout/hierarchy3"/>
    <dgm:cxn modelId="{7AEF1E2F-411B-4384-B8B5-FBE700424BA3}" type="presParOf" srcId="{0E8A0E99-F0A1-4246-BF63-786B9DFA2B5F}" destId="{A5A29A46-C064-4F77-8010-2FA075A0A75D}" srcOrd="1" destOrd="0" presId="urn:microsoft.com/office/officeart/2005/8/layout/hierarchy3"/>
    <dgm:cxn modelId="{FB9CF672-4D47-4478-965A-67CBC9AF7990}" type="presParOf" srcId="{8FBAD6BF-7682-46A2-9EB8-AD4A52FE2E26}" destId="{345DC7B5-64D2-4E67-9D14-FAE4B37776D0}" srcOrd="1" destOrd="0" presId="urn:microsoft.com/office/officeart/2005/8/layout/hierarchy3"/>
    <dgm:cxn modelId="{14FBA159-0E11-4A24-9C19-5FAFB76ACA08}" type="presParOf" srcId="{345DC7B5-64D2-4E67-9D14-FAE4B37776D0}" destId="{7DD9C547-12F5-411F-999D-7B320A6B18EE}" srcOrd="0" destOrd="0" presId="urn:microsoft.com/office/officeart/2005/8/layout/hierarchy3"/>
    <dgm:cxn modelId="{F8E75DC9-5B94-44E0-AD59-BAA4F4A91473}" type="presParOf" srcId="{345DC7B5-64D2-4E67-9D14-FAE4B37776D0}" destId="{C4A97C7A-014D-44D2-9638-0C0199F2255B}" srcOrd="1" destOrd="0" presId="urn:microsoft.com/office/officeart/2005/8/layout/hierarchy3"/>
    <dgm:cxn modelId="{9F06A355-2307-497B-9D2D-4F58FEF5B6D4}" type="presParOf" srcId="{345DC7B5-64D2-4E67-9D14-FAE4B37776D0}" destId="{20A31DDB-DC5C-4AE5-BB09-A8E56991D582}" srcOrd="2" destOrd="0" presId="urn:microsoft.com/office/officeart/2005/8/layout/hierarchy3"/>
    <dgm:cxn modelId="{B771A4FB-B33E-4D7F-8F1F-1644926D4BDD}" type="presParOf" srcId="{345DC7B5-64D2-4E67-9D14-FAE4B37776D0}" destId="{C0DCB66C-0B08-4B74-ADB0-A978725A044A}" srcOrd="3" destOrd="0" presId="urn:microsoft.com/office/officeart/2005/8/layout/hierarchy3"/>
    <dgm:cxn modelId="{A01CEF7D-4D18-4BBE-9787-4CDBE2601214}" type="presParOf" srcId="{345DC7B5-64D2-4E67-9D14-FAE4B37776D0}" destId="{E607E6F3-162A-4BD0-9A2E-43DF15C69A42}" srcOrd="4" destOrd="0" presId="urn:microsoft.com/office/officeart/2005/8/layout/hierarchy3"/>
    <dgm:cxn modelId="{EE846E42-2563-4DAB-BCB4-8D1EF654B705}" type="presParOf" srcId="{345DC7B5-64D2-4E67-9D14-FAE4B37776D0}" destId="{D70D31BD-D173-4166-AE4F-C10662832182}" srcOrd="5" destOrd="0" presId="urn:microsoft.com/office/officeart/2005/8/layout/hierarchy3"/>
    <dgm:cxn modelId="{C08C7980-72F1-4CE2-BFEF-9124F29996A1}" type="presParOf" srcId="{DAAE7C81-AFEA-4444-8CCF-D01C247A6CBB}" destId="{50E21F0D-AF3D-4739-8E84-AA0CD9D8A06F}" srcOrd="1" destOrd="0" presId="urn:microsoft.com/office/officeart/2005/8/layout/hierarchy3"/>
    <dgm:cxn modelId="{FA258E61-9EE9-4692-9240-5589EECF2BDC}" type="presParOf" srcId="{50E21F0D-AF3D-4739-8E84-AA0CD9D8A06F}" destId="{83E9BD8F-09CF-4424-9F6E-4E3D50A03455}" srcOrd="0" destOrd="0" presId="urn:microsoft.com/office/officeart/2005/8/layout/hierarchy3"/>
    <dgm:cxn modelId="{62D4B5C6-0BD1-409C-8AA9-C637E79A84FA}" type="presParOf" srcId="{83E9BD8F-09CF-4424-9F6E-4E3D50A03455}" destId="{EF60E3EE-026D-4220-A271-2EBCFBD09B45}" srcOrd="0" destOrd="0" presId="urn:microsoft.com/office/officeart/2005/8/layout/hierarchy3"/>
    <dgm:cxn modelId="{B68C27CF-4008-4629-A11E-51B47ED77BAD}" type="presParOf" srcId="{83E9BD8F-09CF-4424-9F6E-4E3D50A03455}" destId="{9898C950-BB0C-41E3-822D-2646B566569B}" srcOrd="1" destOrd="0" presId="urn:microsoft.com/office/officeart/2005/8/layout/hierarchy3"/>
    <dgm:cxn modelId="{83E98CCF-5BDA-4DBD-A132-FA7703BF3257}" type="presParOf" srcId="{50E21F0D-AF3D-4739-8E84-AA0CD9D8A06F}" destId="{ADBA13FB-85D5-46C4-A466-3587CF857941}" srcOrd="1" destOrd="0" presId="urn:microsoft.com/office/officeart/2005/8/layout/hierarchy3"/>
    <dgm:cxn modelId="{A83C1A17-0575-4F2F-8DB4-3944A0A86AC5}" type="presParOf" srcId="{ADBA13FB-85D5-46C4-A466-3587CF857941}" destId="{4BFF6301-5B0F-4D56-A4A3-26A94A2A32F6}" srcOrd="0" destOrd="0" presId="urn:microsoft.com/office/officeart/2005/8/layout/hierarchy3"/>
    <dgm:cxn modelId="{CB5BF519-8B76-4EED-9690-F5CF6CFB3FCF}" type="presParOf" srcId="{ADBA13FB-85D5-46C4-A466-3587CF857941}" destId="{C5BD6BE0-2429-4C7B-812C-D3C633C16709}" srcOrd="1" destOrd="0" presId="urn:microsoft.com/office/officeart/2005/8/layout/hierarchy3"/>
    <dgm:cxn modelId="{895F3B77-BB4F-4D10-BABC-C1FDF04A5B4D}" type="presParOf" srcId="{ADBA13FB-85D5-46C4-A466-3587CF857941}" destId="{5EF0EFED-D547-4E23-82D8-B9C889D22B74}" srcOrd="2" destOrd="0" presId="urn:microsoft.com/office/officeart/2005/8/layout/hierarchy3"/>
    <dgm:cxn modelId="{A458DA68-E0CC-4A74-B842-571AA6C1AD64}" type="presParOf" srcId="{ADBA13FB-85D5-46C4-A466-3587CF857941}" destId="{0D01F877-7764-41CF-8585-1D0B5D7CC3EC}" srcOrd="3" destOrd="0" presId="urn:microsoft.com/office/officeart/2005/8/layout/hierarchy3"/>
    <dgm:cxn modelId="{FB2521B4-2859-45D4-830E-1BEE17B78057}" type="presParOf" srcId="{ADBA13FB-85D5-46C4-A466-3587CF857941}" destId="{AC37B05B-684F-4259-9377-A71C947466E6}" srcOrd="4" destOrd="0" presId="urn:microsoft.com/office/officeart/2005/8/layout/hierarchy3"/>
    <dgm:cxn modelId="{E2464168-AE10-49C2-81B8-5539DE18F3D2}" type="presParOf" srcId="{ADBA13FB-85D5-46C4-A466-3587CF857941}" destId="{17085EFE-292B-4F4B-A70A-69DCC81CC857}"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318FAD9-CE64-44F5-AFEE-75314619034F}"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D8BA6CD4-9C3B-466D-A62C-BEFC392953A8}">
      <dgm:prSet/>
      <dgm:spPr/>
      <dgm:t>
        <a:bodyPr/>
        <a:lstStyle/>
        <a:p>
          <a:pPr algn="ctr"/>
          <a:r>
            <a:rPr lang="en-US" b="1" dirty="0" err="1"/>
            <a:t>Bivariate</a:t>
          </a:r>
          <a:r>
            <a:rPr lang="en-US" b="1" dirty="0"/>
            <a:t> and multivariate models</a:t>
          </a:r>
          <a:endParaRPr lang="en-IN" dirty="0"/>
        </a:p>
      </dgm:t>
    </dgm:pt>
    <dgm:pt modelId="{403ACE1B-FF77-4221-A634-BCE163E5F452}" type="parTrans" cxnId="{6D139931-1C72-4EC2-93FF-9ABAF3B165F3}">
      <dgm:prSet/>
      <dgm:spPr/>
      <dgm:t>
        <a:bodyPr/>
        <a:lstStyle/>
        <a:p>
          <a:pPr algn="ctr"/>
          <a:endParaRPr lang="en-IN"/>
        </a:p>
      </dgm:t>
    </dgm:pt>
    <dgm:pt modelId="{DD182289-7DBD-42BA-8501-F8DA8AC354E5}" type="sibTrans" cxnId="{6D139931-1C72-4EC2-93FF-9ABAF3B165F3}">
      <dgm:prSet/>
      <dgm:spPr/>
      <dgm:t>
        <a:bodyPr/>
        <a:lstStyle/>
        <a:p>
          <a:pPr algn="ctr"/>
          <a:endParaRPr lang="en-IN"/>
        </a:p>
      </dgm:t>
    </dgm:pt>
    <dgm:pt modelId="{4F246C19-5C6C-4622-95D9-F1979A04CD02}" type="pres">
      <dgm:prSet presAssocID="{1318FAD9-CE64-44F5-AFEE-75314619034F}" presName="linear" presStyleCnt="0">
        <dgm:presLayoutVars>
          <dgm:animLvl val="lvl"/>
          <dgm:resizeHandles val="exact"/>
        </dgm:presLayoutVars>
      </dgm:prSet>
      <dgm:spPr/>
    </dgm:pt>
    <dgm:pt modelId="{9559316C-9F94-44D5-9204-762559B5825C}" type="pres">
      <dgm:prSet presAssocID="{D8BA6CD4-9C3B-466D-A62C-BEFC392953A8}" presName="parentText" presStyleLbl="node1" presStyleIdx="0" presStyleCnt="1">
        <dgm:presLayoutVars>
          <dgm:chMax val="0"/>
          <dgm:bulletEnabled val="1"/>
        </dgm:presLayoutVars>
      </dgm:prSet>
      <dgm:spPr/>
    </dgm:pt>
  </dgm:ptLst>
  <dgm:cxnLst>
    <dgm:cxn modelId="{6D139931-1C72-4EC2-93FF-9ABAF3B165F3}" srcId="{1318FAD9-CE64-44F5-AFEE-75314619034F}" destId="{D8BA6CD4-9C3B-466D-A62C-BEFC392953A8}" srcOrd="0" destOrd="0" parTransId="{403ACE1B-FF77-4221-A634-BCE163E5F452}" sibTransId="{DD182289-7DBD-42BA-8501-F8DA8AC354E5}"/>
    <dgm:cxn modelId="{DE4179B4-EF21-4ADD-ACDA-FB1235F326DF}" type="presOf" srcId="{D8BA6CD4-9C3B-466D-A62C-BEFC392953A8}" destId="{9559316C-9F94-44D5-9204-762559B5825C}" srcOrd="0" destOrd="0" presId="urn:microsoft.com/office/officeart/2005/8/layout/vList2"/>
    <dgm:cxn modelId="{3BC8D5E8-690B-4156-8BD4-1A0ADEEABCB4}" type="presOf" srcId="{1318FAD9-CE64-44F5-AFEE-75314619034F}" destId="{4F246C19-5C6C-4622-95D9-F1979A04CD02}" srcOrd="0" destOrd="0" presId="urn:microsoft.com/office/officeart/2005/8/layout/vList2"/>
    <dgm:cxn modelId="{C3C9251C-8445-4935-8ADD-3387DD8D7D38}" type="presParOf" srcId="{4F246C19-5C6C-4622-95D9-F1979A04CD02}" destId="{9559316C-9F94-44D5-9204-762559B5825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A9D6679-6E3C-4FB8-93DD-B4E9F053E565}"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230B1ED0-4BAB-4011-ADF2-10792BD1B099}">
      <dgm:prSet/>
      <dgm:spPr/>
      <dgm:t>
        <a:bodyPr/>
        <a:lstStyle/>
        <a:p>
          <a:pPr algn="ctr"/>
          <a:r>
            <a:rPr lang="en-US" b="1" dirty="0" err="1"/>
            <a:t>Bivariate</a:t>
          </a:r>
          <a:r>
            <a:rPr lang="en-US" b="1" dirty="0"/>
            <a:t> or simple linear regression</a:t>
          </a:r>
          <a:endParaRPr lang="en-IN" dirty="0"/>
        </a:p>
      </dgm:t>
    </dgm:pt>
    <dgm:pt modelId="{0911A403-D9AA-425C-9839-D569D3812247}" type="parTrans" cxnId="{754CCE94-AEA6-4854-BA02-F05275756C35}">
      <dgm:prSet/>
      <dgm:spPr/>
      <dgm:t>
        <a:bodyPr/>
        <a:lstStyle/>
        <a:p>
          <a:pPr algn="ctr"/>
          <a:endParaRPr lang="en-IN"/>
        </a:p>
      </dgm:t>
    </dgm:pt>
    <dgm:pt modelId="{42950613-C185-4B81-8F32-91A50129E584}" type="sibTrans" cxnId="{754CCE94-AEA6-4854-BA02-F05275756C35}">
      <dgm:prSet/>
      <dgm:spPr/>
      <dgm:t>
        <a:bodyPr/>
        <a:lstStyle/>
        <a:p>
          <a:pPr algn="ctr"/>
          <a:endParaRPr lang="en-IN"/>
        </a:p>
      </dgm:t>
    </dgm:pt>
    <dgm:pt modelId="{F879AA8D-83C6-441E-80B5-465161F184F7}" type="pres">
      <dgm:prSet presAssocID="{9A9D6679-6E3C-4FB8-93DD-B4E9F053E565}" presName="linear" presStyleCnt="0">
        <dgm:presLayoutVars>
          <dgm:animLvl val="lvl"/>
          <dgm:resizeHandles val="exact"/>
        </dgm:presLayoutVars>
      </dgm:prSet>
      <dgm:spPr/>
    </dgm:pt>
    <dgm:pt modelId="{624D46C5-4B2D-4107-B8D1-998A9CA80A0E}" type="pres">
      <dgm:prSet presAssocID="{230B1ED0-4BAB-4011-ADF2-10792BD1B099}" presName="parentText" presStyleLbl="node1" presStyleIdx="0" presStyleCnt="1">
        <dgm:presLayoutVars>
          <dgm:chMax val="0"/>
          <dgm:bulletEnabled val="1"/>
        </dgm:presLayoutVars>
      </dgm:prSet>
      <dgm:spPr/>
    </dgm:pt>
  </dgm:ptLst>
  <dgm:cxnLst>
    <dgm:cxn modelId="{9962CB24-8451-4FF8-B5F6-5D46622E76E4}" type="presOf" srcId="{230B1ED0-4BAB-4011-ADF2-10792BD1B099}" destId="{624D46C5-4B2D-4107-B8D1-998A9CA80A0E}" srcOrd="0" destOrd="0" presId="urn:microsoft.com/office/officeart/2005/8/layout/vList2"/>
    <dgm:cxn modelId="{754CCE94-AEA6-4854-BA02-F05275756C35}" srcId="{9A9D6679-6E3C-4FB8-93DD-B4E9F053E565}" destId="{230B1ED0-4BAB-4011-ADF2-10792BD1B099}" srcOrd="0" destOrd="0" parTransId="{0911A403-D9AA-425C-9839-D569D3812247}" sibTransId="{42950613-C185-4B81-8F32-91A50129E584}"/>
    <dgm:cxn modelId="{9F252FEA-AA9F-4774-8C98-8C75687D37B9}" type="presOf" srcId="{9A9D6679-6E3C-4FB8-93DD-B4E9F053E565}" destId="{F879AA8D-83C6-441E-80B5-465161F184F7}" srcOrd="0" destOrd="0" presId="urn:microsoft.com/office/officeart/2005/8/layout/vList2"/>
    <dgm:cxn modelId="{8EF4915C-D81A-48C9-98EF-D26D6277A6F0}" type="presParOf" srcId="{F879AA8D-83C6-441E-80B5-465161F184F7}" destId="{624D46C5-4B2D-4107-B8D1-998A9CA80A0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183D575-F710-4D50-A2D8-C3AE3BC79505}"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CDF8E00F-EE37-41CF-AFB5-89A1BD2557F7}">
      <dgm:prSet/>
      <dgm:spPr/>
      <dgm:t>
        <a:bodyPr/>
        <a:lstStyle/>
        <a:p>
          <a:pPr algn="ctr"/>
          <a:r>
            <a:rPr lang="en-US" b="1" dirty="0"/>
            <a:t>Regression line</a:t>
          </a:r>
          <a:endParaRPr lang="en-IN" dirty="0"/>
        </a:p>
      </dgm:t>
    </dgm:pt>
    <dgm:pt modelId="{B544856B-84A0-4142-B491-277AC3E8403D}" type="parTrans" cxnId="{B1A8963E-4B4D-46D6-A2B5-1BF15293A530}">
      <dgm:prSet/>
      <dgm:spPr/>
      <dgm:t>
        <a:bodyPr/>
        <a:lstStyle/>
        <a:p>
          <a:pPr algn="ctr"/>
          <a:endParaRPr lang="en-IN"/>
        </a:p>
      </dgm:t>
    </dgm:pt>
    <dgm:pt modelId="{2DE27B8F-CFB0-471D-BCF4-71B1ED45FA50}" type="sibTrans" cxnId="{B1A8963E-4B4D-46D6-A2B5-1BF15293A530}">
      <dgm:prSet/>
      <dgm:spPr/>
      <dgm:t>
        <a:bodyPr/>
        <a:lstStyle/>
        <a:p>
          <a:pPr algn="ctr"/>
          <a:endParaRPr lang="en-IN"/>
        </a:p>
      </dgm:t>
    </dgm:pt>
    <dgm:pt modelId="{96A1AF02-231D-4EE3-8088-8D43237336FD}" type="pres">
      <dgm:prSet presAssocID="{5183D575-F710-4D50-A2D8-C3AE3BC79505}" presName="linear" presStyleCnt="0">
        <dgm:presLayoutVars>
          <dgm:animLvl val="lvl"/>
          <dgm:resizeHandles val="exact"/>
        </dgm:presLayoutVars>
      </dgm:prSet>
      <dgm:spPr/>
    </dgm:pt>
    <dgm:pt modelId="{CEA93E8D-A9E4-4213-9EA9-62A4E209E4AC}" type="pres">
      <dgm:prSet presAssocID="{CDF8E00F-EE37-41CF-AFB5-89A1BD2557F7}" presName="parentText" presStyleLbl="node1" presStyleIdx="0" presStyleCnt="1">
        <dgm:presLayoutVars>
          <dgm:chMax val="0"/>
          <dgm:bulletEnabled val="1"/>
        </dgm:presLayoutVars>
      </dgm:prSet>
      <dgm:spPr/>
    </dgm:pt>
  </dgm:ptLst>
  <dgm:cxnLst>
    <dgm:cxn modelId="{45D9EB03-720E-4E20-9CDE-E6F2BA1BED5A}" type="presOf" srcId="{5183D575-F710-4D50-A2D8-C3AE3BC79505}" destId="{96A1AF02-231D-4EE3-8088-8D43237336FD}" srcOrd="0" destOrd="0" presId="urn:microsoft.com/office/officeart/2005/8/layout/vList2"/>
    <dgm:cxn modelId="{B1A8963E-4B4D-46D6-A2B5-1BF15293A530}" srcId="{5183D575-F710-4D50-A2D8-C3AE3BC79505}" destId="{CDF8E00F-EE37-41CF-AFB5-89A1BD2557F7}" srcOrd="0" destOrd="0" parTransId="{B544856B-84A0-4142-B491-277AC3E8403D}" sibTransId="{2DE27B8F-CFB0-471D-BCF4-71B1ED45FA50}"/>
    <dgm:cxn modelId="{F098D3DE-86FF-495D-8015-8E286661E006}" type="presOf" srcId="{CDF8E00F-EE37-41CF-AFB5-89A1BD2557F7}" destId="{CEA93E8D-A9E4-4213-9EA9-62A4E209E4AC}" srcOrd="0" destOrd="0" presId="urn:microsoft.com/office/officeart/2005/8/layout/vList2"/>
    <dgm:cxn modelId="{083A0DEE-3B7C-4EF4-BF91-5CC5541D4D3E}" type="presParOf" srcId="{96A1AF02-231D-4EE3-8088-8D43237336FD}" destId="{CEA93E8D-A9E4-4213-9EA9-62A4E209E4A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FFBC5AF-D9FC-49C2-BA29-31EAA077A9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094CE0A-E387-4196-A1F6-446F4F69E470}">
      <dgm:prSet custT="1"/>
      <dgm:spPr/>
      <dgm:t>
        <a:bodyPr/>
        <a:lstStyle/>
        <a:p>
          <a:r>
            <a:rPr lang="en-CA" sz="1800" dirty="0"/>
            <a:t>The regression model is  </a:t>
          </a:r>
          <a:endParaRPr lang="en-IN" sz="1800" dirty="0"/>
        </a:p>
      </dgm:t>
    </dgm:pt>
    <dgm:pt modelId="{CA6DEDC1-E159-4950-BAD8-6E4C6EA09703}" type="parTrans" cxnId="{BEBE8592-077C-4562-BE54-F8B4119DCD86}">
      <dgm:prSet/>
      <dgm:spPr/>
      <dgm:t>
        <a:bodyPr/>
        <a:lstStyle/>
        <a:p>
          <a:endParaRPr lang="en-IN" sz="1800"/>
        </a:p>
      </dgm:t>
    </dgm:pt>
    <dgm:pt modelId="{6EFC1AFB-0829-4AD4-B73E-12EBD868466C}" type="sibTrans" cxnId="{BEBE8592-077C-4562-BE54-F8B4119DCD86}">
      <dgm:prSet/>
      <dgm:spPr/>
      <dgm:t>
        <a:bodyPr/>
        <a:lstStyle/>
        <a:p>
          <a:endParaRPr lang="en-IN" sz="1800"/>
        </a:p>
      </dgm:t>
    </dgm:pt>
    <dgm:pt modelId="{193F78E8-0CCD-4CDD-96CE-1D3E606A7619}">
      <dgm:prSet custT="1"/>
      <dgm:spPr/>
      <dgm:t>
        <a:bodyPr/>
        <a:lstStyle/>
        <a:p>
          <a:r>
            <a:rPr lang="en-CA" sz="1800" dirty="0"/>
            <a:t>Data about </a:t>
          </a:r>
          <a:r>
            <a:rPr lang="en-CA" sz="1800" i="1" dirty="0"/>
            <a:t>x</a:t>
          </a:r>
          <a:r>
            <a:rPr lang="en-CA" sz="1800" dirty="0"/>
            <a:t> and </a:t>
          </a:r>
          <a:r>
            <a:rPr lang="en-CA" sz="1800" i="1" dirty="0"/>
            <a:t>y</a:t>
          </a:r>
          <a:r>
            <a:rPr lang="en-CA" sz="1800" dirty="0"/>
            <a:t> are obtained from a sample.</a:t>
          </a:r>
          <a:endParaRPr lang="en-IN" sz="1800" dirty="0"/>
        </a:p>
      </dgm:t>
    </dgm:pt>
    <dgm:pt modelId="{4C9A1FA2-8F84-4AA5-87A0-2F3E3C46A4A3}" type="parTrans" cxnId="{AC34F727-8799-437D-AF7D-FAE7EFA1C1EC}">
      <dgm:prSet/>
      <dgm:spPr/>
      <dgm:t>
        <a:bodyPr/>
        <a:lstStyle/>
        <a:p>
          <a:endParaRPr lang="en-IN" sz="1800"/>
        </a:p>
      </dgm:t>
    </dgm:pt>
    <dgm:pt modelId="{F0E63E6A-1F13-4C74-8EAB-B6959D595BC0}" type="sibTrans" cxnId="{AC34F727-8799-437D-AF7D-FAE7EFA1C1EC}">
      <dgm:prSet/>
      <dgm:spPr/>
      <dgm:t>
        <a:bodyPr/>
        <a:lstStyle/>
        <a:p>
          <a:endParaRPr lang="en-IN" sz="1800"/>
        </a:p>
      </dgm:t>
    </dgm:pt>
    <dgm:pt modelId="{1D523A78-3D35-4B28-84BB-394C5AD714C9}">
      <dgm:prSet custT="1"/>
      <dgm:spPr/>
      <dgm:t>
        <a:bodyPr/>
        <a:lstStyle/>
        <a:p>
          <a:r>
            <a:rPr lang="en-CA" sz="1800" dirty="0"/>
            <a:t>From the sample of values of </a:t>
          </a:r>
          <a:r>
            <a:rPr lang="en-CA" sz="1800" i="1" dirty="0"/>
            <a:t>x</a:t>
          </a:r>
          <a:r>
            <a:rPr lang="en-CA" sz="1800" dirty="0"/>
            <a:t> and </a:t>
          </a:r>
          <a:r>
            <a:rPr lang="en-CA" sz="1800" i="1" dirty="0"/>
            <a:t>y</a:t>
          </a:r>
          <a:r>
            <a:rPr lang="en-CA" sz="1800" dirty="0"/>
            <a:t>, estimates </a:t>
          </a:r>
          <a:r>
            <a:rPr lang="en-CA" sz="1800" i="1" dirty="0"/>
            <a:t>b</a:t>
          </a:r>
          <a:r>
            <a:rPr lang="en-CA" sz="1800" baseline="-25000" dirty="0"/>
            <a:t>0</a:t>
          </a:r>
          <a:r>
            <a:rPr lang="en-CA" sz="1800" dirty="0"/>
            <a:t> of </a:t>
          </a:r>
          <a:r>
            <a:rPr lang="el-GR" sz="1800" dirty="0"/>
            <a:t>β</a:t>
          </a:r>
          <a:r>
            <a:rPr lang="en-CA" sz="1800" baseline="-25000" dirty="0"/>
            <a:t>0</a:t>
          </a:r>
          <a:r>
            <a:rPr lang="en-CA" sz="1800" dirty="0"/>
            <a:t> and </a:t>
          </a:r>
          <a:r>
            <a:rPr lang="en-CA" sz="1800" i="1" dirty="0"/>
            <a:t>b</a:t>
          </a:r>
          <a:r>
            <a:rPr lang="en-CA" sz="1800" baseline="-25000" dirty="0"/>
            <a:t>1</a:t>
          </a:r>
          <a:r>
            <a:rPr lang="en-CA" sz="1800" dirty="0"/>
            <a:t> of </a:t>
          </a:r>
          <a:r>
            <a:rPr lang="el-GR" sz="1800" dirty="0"/>
            <a:t>β</a:t>
          </a:r>
          <a:r>
            <a:rPr lang="en-CA" sz="1800" baseline="-25000" dirty="0"/>
            <a:t>1</a:t>
          </a:r>
          <a:r>
            <a:rPr lang="en-CA" sz="1800" dirty="0"/>
            <a:t> are obtained using the least squares or another method.</a:t>
          </a:r>
          <a:endParaRPr lang="en-IN" sz="1800" dirty="0"/>
        </a:p>
      </dgm:t>
    </dgm:pt>
    <dgm:pt modelId="{9B0D1FD6-A893-4F59-9A57-9F8B219B3ECF}" type="parTrans" cxnId="{D7D77B90-401F-4FA6-91D3-721541757FB0}">
      <dgm:prSet/>
      <dgm:spPr/>
      <dgm:t>
        <a:bodyPr/>
        <a:lstStyle/>
        <a:p>
          <a:endParaRPr lang="en-IN" sz="1800"/>
        </a:p>
      </dgm:t>
    </dgm:pt>
    <dgm:pt modelId="{A2768223-0B31-47AF-A368-934F63CA50D3}" type="sibTrans" cxnId="{D7D77B90-401F-4FA6-91D3-721541757FB0}">
      <dgm:prSet/>
      <dgm:spPr/>
      <dgm:t>
        <a:bodyPr/>
        <a:lstStyle/>
        <a:p>
          <a:endParaRPr lang="en-IN" sz="1800"/>
        </a:p>
      </dgm:t>
    </dgm:pt>
    <dgm:pt modelId="{113297C5-4748-46FE-BC22-63C97268093E}">
      <dgm:prSet custT="1"/>
      <dgm:spPr/>
      <dgm:t>
        <a:bodyPr/>
        <a:lstStyle/>
        <a:p>
          <a:r>
            <a:rPr lang="en-CA" sz="1800" dirty="0"/>
            <a:t>The resulting estimate of the model is</a:t>
          </a:r>
          <a:endParaRPr lang="en-IN" sz="1800" dirty="0"/>
        </a:p>
      </dgm:t>
    </dgm:pt>
    <dgm:pt modelId="{32479A8B-E320-4110-B837-03E3CEABD753}" type="parTrans" cxnId="{E042041F-A90D-48E4-8685-89C24434082C}">
      <dgm:prSet/>
      <dgm:spPr/>
      <dgm:t>
        <a:bodyPr/>
        <a:lstStyle/>
        <a:p>
          <a:endParaRPr lang="en-IN" sz="1800"/>
        </a:p>
      </dgm:t>
    </dgm:pt>
    <dgm:pt modelId="{BD207387-45B8-4E65-AFEC-AA2B8804EB4C}" type="sibTrans" cxnId="{E042041F-A90D-48E4-8685-89C24434082C}">
      <dgm:prSet/>
      <dgm:spPr/>
      <dgm:t>
        <a:bodyPr/>
        <a:lstStyle/>
        <a:p>
          <a:endParaRPr lang="en-IN" sz="1800"/>
        </a:p>
      </dgm:t>
    </dgm:pt>
    <dgm:pt modelId="{E75257C6-B6BD-453F-B23B-EBE14130E338}">
      <dgm:prSet custT="1"/>
      <dgm:spPr/>
      <dgm:t>
        <a:bodyPr/>
        <a:lstStyle/>
        <a:p>
          <a:r>
            <a:rPr lang="en-CA" sz="1800" dirty="0"/>
            <a:t>The symbol    is termed “</a:t>
          </a:r>
          <a:r>
            <a:rPr lang="en-CA" sz="1800" i="1" dirty="0"/>
            <a:t>y</a:t>
          </a:r>
          <a:r>
            <a:rPr lang="en-CA" sz="1800" dirty="0"/>
            <a:t> hat” and refers to the predicted values of the dependent variable </a:t>
          </a:r>
          <a:r>
            <a:rPr lang="en-CA" sz="1800" i="1" dirty="0"/>
            <a:t>y</a:t>
          </a:r>
          <a:r>
            <a:rPr lang="en-CA" sz="1800" dirty="0"/>
            <a:t> that are associated with values of </a:t>
          </a:r>
          <a:r>
            <a:rPr lang="en-CA" sz="1800" i="1" dirty="0"/>
            <a:t>x</a:t>
          </a:r>
          <a:r>
            <a:rPr lang="en-CA" sz="1800" dirty="0"/>
            <a:t>, given the linear model.   </a:t>
          </a:r>
          <a:endParaRPr lang="en-IN" sz="1800" dirty="0"/>
        </a:p>
      </dgm:t>
    </dgm:pt>
    <dgm:pt modelId="{F2A313C8-041A-453F-9579-7F050EF518B5}" type="parTrans" cxnId="{63776F34-6A8C-40E9-AF45-6F275CE9F21E}">
      <dgm:prSet/>
      <dgm:spPr/>
      <dgm:t>
        <a:bodyPr/>
        <a:lstStyle/>
        <a:p>
          <a:endParaRPr lang="en-IN" sz="1800"/>
        </a:p>
      </dgm:t>
    </dgm:pt>
    <dgm:pt modelId="{7FEE3F34-EEAC-40A6-BD9B-F4225BD5E3D7}" type="sibTrans" cxnId="{63776F34-6A8C-40E9-AF45-6F275CE9F21E}">
      <dgm:prSet/>
      <dgm:spPr/>
      <dgm:t>
        <a:bodyPr/>
        <a:lstStyle/>
        <a:p>
          <a:endParaRPr lang="en-IN" sz="1800"/>
        </a:p>
      </dgm:t>
    </dgm:pt>
    <dgm:pt modelId="{3157121A-02D2-47FC-BC0F-2C7F9A5431EC}">
      <dgm:prSet custT="1"/>
      <dgm:spPr/>
      <dgm:t>
        <a:bodyPr/>
        <a:lstStyle/>
        <a:p>
          <a:endParaRPr lang="en-IN" sz="1800" dirty="0"/>
        </a:p>
      </dgm:t>
    </dgm:pt>
    <dgm:pt modelId="{60FF1B1C-6B95-49B4-A9E7-E262A864CF40}" type="parTrans" cxnId="{7640C006-DE6A-4842-BFB8-1110532586A3}">
      <dgm:prSet/>
      <dgm:spPr/>
      <dgm:t>
        <a:bodyPr/>
        <a:lstStyle/>
        <a:p>
          <a:endParaRPr lang="en-US"/>
        </a:p>
      </dgm:t>
    </dgm:pt>
    <dgm:pt modelId="{8F6F959B-426D-436A-8D1E-6AE21E7F92F3}" type="sibTrans" cxnId="{7640C006-DE6A-4842-BFB8-1110532586A3}">
      <dgm:prSet/>
      <dgm:spPr/>
      <dgm:t>
        <a:bodyPr/>
        <a:lstStyle/>
        <a:p>
          <a:endParaRPr lang="en-US"/>
        </a:p>
      </dgm:t>
    </dgm:pt>
    <dgm:pt modelId="{E31EAB45-9D82-47B9-856E-893D641810A7}">
      <dgm:prSet custT="1"/>
      <dgm:spPr/>
      <dgm:t>
        <a:bodyPr/>
        <a:lstStyle/>
        <a:p>
          <a:endParaRPr lang="en-IN" sz="1800" dirty="0"/>
        </a:p>
      </dgm:t>
    </dgm:pt>
    <dgm:pt modelId="{296BA5FA-4DC7-4004-B6AF-C01A75A5242A}" type="parTrans" cxnId="{CA3FF08C-65C3-461E-ACBB-800FFD2750FC}">
      <dgm:prSet/>
      <dgm:spPr/>
      <dgm:t>
        <a:bodyPr/>
        <a:lstStyle/>
        <a:p>
          <a:endParaRPr lang="en-US"/>
        </a:p>
      </dgm:t>
    </dgm:pt>
    <dgm:pt modelId="{2842BC9D-AB99-457F-89E0-A3953F62786E}" type="sibTrans" cxnId="{CA3FF08C-65C3-461E-ACBB-800FFD2750FC}">
      <dgm:prSet/>
      <dgm:spPr/>
      <dgm:t>
        <a:bodyPr/>
        <a:lstStyle/>
        <a:p>
          <a:endParaRPr lang="en-US"/>
        </a:p>
      </dgm:t>
    </dgm:pt>
    <dgm:pt modelId="{FCE0FC7D-5CD2-4A53-B86F-774432D90765}" type="pres">
      <dgm:prSet presAssocID="{FFFBC5AF-D9FC-49C2-BA29-31EAA077A967}" presName="linear" presStyleCnt="0">
        <dgm:presLayoutVars>
          <dgm:animLvl val="lvl"/>
          <dgm:resizeHandles val="exact"/>
        </dgm:presLayoutVars>
      </dgm:prSet>
      <dgm:spPr/>
    </dgm:pt>
    <dgm:pt modelId="{53420844-7DF7-475F-BE47-9153AF17EA4E}" type="pres">
      <dgm:prSet presAssocID="{F094CE0A-E387-4196-A1F6-446F4F69E470}" presName="parentText" presStyleLbl="node1" presStyleIdx="0" presStyleCnt="2">
        <dgm:presLayoutVars>
          <dgm:chMax val="0"/>
          <dgm:bulletEnabled val="1"/>
        </dgm:presLayoutVars>
      </dgm:prSet>
      <dgm:spPr/>
    </dgm:pt>
    <dgm:pt modelId="{E9037B7F-4100-46C1-B808-AA6332F2BA40}" type="pres">
      <dgm:prSet presAssocID="{F094CE0A-E387-4196-A1F6-446F4F69E470}" presName="childText" presStyleLbl="revTx" presStyleIdx="0" presStyleCnt="2">
        <dgm:presLayoutVars>
          <dgm:bulletEnabled val="1"/>
        </dgm:presLayoutVars>
      </dgm:prSet>
      <dgm:spPr/>
    </dgm:pt>
    <dgm:pt modelId="{67412A76-FC41-4D24-B783-0E84E10AA92F}" type="pres">
      <dgm:prSet presAssocID="{113297C5-4748-46FE-BC22-63C97268093E}" presName="parentText" presStyleLbl="node1" presStyleIdx="1" presStyleCnt="2">
        <dgm:presLayoutVars>
          <dgm:chMax val="0"/>
          <dgm:bulletEnabled val="1"/>
        </dgm:presLayoutVars>
      </dgm:prSet>
      <dgm:spPr/>
    </dgm:pt>
    <dgm:pt modelId="{3FCDE742-D252-492C-ACD6-38AF9D94F426}" type="pres">
      <dgm:prSet presAssocID="{113297C5-4748-46FE-BC22-63C97268093E}" presName="childText" presStyleLbl="revTx" presStyleIdx="1" presStyleCnt="2">
        <dgm:presLayoutVars>
          <dgm:bulletEnabled val="1"/>
        </dgm:presLayoutVars>
      </dgm:prSet>
      <dgm:spPr/>
    </dgm:pt>
  </dgm:ptLst>
  <dgm:cxnLst>
    <dgm:cxn modelId="{7640C006-DE6A-4842-BFB8-1110532586A3}" srcId="{113297C5-4748-46FE-BC22-63C97268093E}" destId="{3157121A-02D2-47FC-BC0F-2C7F9A5431EC}" srcOrd="0" destOrd="0" parTransId="{60FF1B1C-6B95-49B4-A9E7-E262A864CF40}" sibTransId="{8F6F959B-426D-436A-8D1E-6AE21E7F92F3}"/>
    <dgm:cxn modelId="{E042041F-A90D-48E4-8685-89C24434082C}" srcId="{FFFBC5AF-D9FC-49C2-BA29-31EAA077A967}" destId="{113297C5-4748-46FE-BC22-63C97268093E}" srcOrd="1" destOrd="0" parTransId="{32479A8B-E320-4110-B837-03E3CEABD753}" sibTransId="{BD207387-45B8-4E65-AFEC-AA2B8804EB4C}"/>
    <dgm:cxn modelId="{AC34F727-8799-437D-AF7D-FAE7EFA1C1EC}" srcId="{F094CE0A-E387-4196-A1F6-446F4F69E470}" destId="{193F78E8-0CCD-4CDD-96CE-1D3E606A7619}" srcOrd="1" destOrd="0" parTransId="{4C9A1FA2-8F84-4AA5-87A0-2F3E3C46A4A3}" sibTransId="{F0E63E6A-1F13-4C74-8EAB-B6959D595BC0}"/>
    <dgm:cxn modelId="{63776F34-6A8C-40E9-AF45-6F275CE9F21E}" srcId="{113297C5-4748-46FE-BC22-63C97268093E}" destId="{E75257C6-B6BD-453F-B23B-EBE14130E338}" srcOrd="1" destOrd="0" parTransId="{F2A313C8-041A-453F-9579-7F050EF518B5}" sibTransId="{7FEE3F34-EEAC-40A6-BD9B-F4225BD5E3D7}"/>
    <dgm:cxn modelId="{87EBD442-6C73-453F-9A41-C199CA3CC636}" type="presOf" srcId="{FFFBC5AF-D9FC-49C2-BA29-31EAA077A967}" destId="{FCE0FC7D-5CD2-4A53-B86F-774432D90765}" srcOrd="0" destOrd="0" presId="urn:microsoft.com/office/officeart/2005/8/layout/vList2"/>
    <dgm:cxn modelId="{A0751C77-4BEF-431D-8F03-0307A415A52B}" type="presOf" srcId="{3157121A-02D2-47FC-BC0F-2C7F9A5431EC}" destId="{3FCDE742-D252-492C-ACD6-38AF9D94F426}" srcOrd="0" destOrd="0" presId="urn:microsoft.com/office/officeart/2005/8/layout/vList2"/>
    <dgm:cxn modelId="{CA3FF08C-65C3-461E-ACBB-800FFD2750FC}" srcId="{F094CE0A-E387-4196-A1F6-446F4F69E470}" destId="{E31EAB45-9D82-47B9-856E-893D641810A7}" srcOrd="0" destOrd="0" parTransId="{296BA5FA-4DC7-4004-B6AF-C01A75A5242A}" sibTransId="{2842BC9D-AB99-457F-89E0-A3953F62786E}"/>
    <dgm:cxn modelId="{D7D77B90-401F-4FA6-91D3-721541757FB0}" srcId="{F094CE0A-E387-4196-A1F6-446F4F69E470}" destId="{1D523A78-3D35-4B28-84BB-394C5AD714C9}" srcOrd="2" destOrd="0" parTransId="{9B0D1FD6-A893-4F59-9A57-9F8B219B3ECF}" sibTransId="{A2768223-0B31-47AF-A368-934F63CA50D3}"/>
    <dgm:cxn modelId="{BEBE8592-077C-4562-BE54-F8B4119DCD86}" srcId="{FFFBC5AF-D9FC-49C2-BA29-31EAA077A967}" destId="{F094CE0A-E387-4196-A1F6-446F4F69E470}" srcOrd="0" destOrd="0" parTransId="{CA6DEDC1-E159-4950-BAD8-6E4C6EA09703}" sibTransId="{6EFC1AFB-0829-4AD4-B73E-12EBD868466C}"/>
    <dgm:cxn modelId="{2604479E-13A0-431F-B031-652AB337335C}" type="presOf" srcId="{193F78E8-0CCD-4CDD-96CE-1D3E606A7619}" destId="{E9037B7F-4100-46C1-B808-AA6332F2BA40}" srcOrd="0" destOrd="1" presId="urn:microsoft.com/office/officeart/2005/8/layout/vList2"/>
    <dgm:cxn modelId="{3B3564A7-40B0-4FAF-9E78-8C01E6FA9AEC}" type="presOf" srcId="{E75257C6-B6BD-453F-B23B-EBE14130E338}" destId="{3FCDE742-D252-492C-ACD6-38AF9D94F426}" srcOrd="0" destOrd="1" presId="urn:microsoft.com/office/officeart/2005/8/layout/vList2"/>
    <dgm:cxn modelId="{B83D8DA9-A4BD-4D5F-A2C0-3591C4389937}" type="presOf" srcId="{1D523A78-3D35-4B28-84BB-394C5AD714C9}" destId="{E9037B7F-4100-46C1-B808-AA6332F2BA40}" srcOrd="0" destOrd="2" presId="urn:microsoft.com/office/officeart/2005/8/layout/vList2"/>
    <dgm:cxn modelId="{268653B0-EC94-4EA9-9980-C27439BEDF9E}" type="presOf" srcId="{E31EAB45-9D82-47B9-856E-893D641810A7}" destId="{E9037B7F-4100-46C1-B808-AA6332F2BA40}" srcOrd="0" destOrd="0" presId="urn:microsoft.com/office/officeart/2005/8/layout/vList2"/>
    <dgm:cxn modelId="{02257FC8-613F-47E5-9E67-B954279008E5}" type="presOf" srcId="{113297C5-4748-46FE-BC22-63C97268093E}" destId="{67412A76-FC41-4D24-B783-0E84E10AA92F}" srcOrd="0" destOrd="0" presId="urn:microsoft.com/office/officeart/2005/8/layout/vList2"/>
    <dgm:cxn modelId="{CAA532F5-1059-4514-995B-5FC53B4D323F}" type="presOf" srcId="{F094CE0A-E387-4196-A1F6-446F4F69E470}" destId="{53420844-7DF7-475F-BE47-9153AF17EA4E}" srcOrd="0" destOrd="0" presId="urn:microsoft.com/office/officeart/2005/8/layout/vList2"/>
    <dgm:cxn modelId="{F9992C70-C9BA-4809-8A3F-AB4FC8511E50}" type="presParOf" srcId="{FCE0FC7D-5CD2-4A53-B86F-774432D90765}" destId="{53420844-7DF7-475F-BE47-9153AF17EA4E}" srcOrd="0" destOrd="0" presId="urn:microsoft.com/office/officeart/2005/8/layout/vList2"/>
    <dgm:cxn modelId="{89D40185-CCD7-48A8-BEFE-D854B44F2AAB}" type="presParOf" srcId="{FCE0FC7D-5CD2-4A53-B86F-774432D90765}" destId="{E9037B7F-4100-46C1-B808-AA6332F2BA40}" srcOrd="1" destOrd="0" presId="urn:microsoft.com/office/officeart/2005/8/layout/vList2"/>
    <dgm:cxn modelId="{2BC09CCE-25C1-49F2-B823-06A26DED98F6}" type="presParOf" srcId="{FCE0FC7D-5CD2-4A53-B86F-774432D90765}" destId="{67412A76-FC41-4D24-B783-0E84E10AA92F}" srcOrd="2" destOrd="0" presId="urn:microsoft.com/office/officeart/2005/8/layout/vList2"/>
    <dgm:cxn modelId="{C3709DF3-609C-4A9D-89CB-7D3E6952027A}" type="presParOf" srcId="{FCE0FC7D-5CD2-4A53-B86F-774432D90765}" destId="{3FCDE742-D252-492C-ACD6-38AF9D94F426}"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FF0563-6DB7-483D-B370-7672CBEABBD9}"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1564BA52-1FB5-41BC-9AED-D2B0CFB18927}">
      <dgm:prSet/>
      <dgm:spPr/>
      <dgm:t>
        <a:bodyPr/>
        <a:lstStyle/>
        <a:p>
          <a:pPr algn="ctr"/>
          <a:r>
            <a:rPr lang="en-US" b="1" dirty="0"/>
            <a:t>Supervised Learning </a:t>
          </a:r>
          <a:r>
            <a:rPr lang="en-US" b="1" dirty="0" err="1"/>
            <a:t>Contd</a:t>
          </a:r>
          <a:r>
            <a:rPr lang="en-US" b="1" dirty="0"/>
            <a:t>…</a:t>
          </a:r>
          <a:endParaRPr lang="en-IN" dirty="0"/>
        </a:p>
      </dgm:t>
    </dgm:pt>
    <dgm:pt modelId="{BEBD33DE-CE98-4EF5-B5DE-1855894F0C03}" type="parTrans" cxnId="{45EFF5E2-B33F-4E92-B336-6444ADFF7E90}">
      <dgm:prSet/>
      <dgm:spPr/>
      <dgm:t>
        <a:bodyPr/>
        <a:lstStyle/>
        <a:p>
          <a:pPr algn="ctr"/>
          <a:endParaRPr lang="en-IN"/>
        </a:p>
      </dgm:t>
    </dgm:pt>
    <dgm:pt modelId="{6C0048C6-78DA-4316-9DCA-2910BB8F9A1A}" type="sibTrans" cxnId="{45EFF5E2-B33F-4E92-B336-6444ADFF7E90}">
      <dgm:prSet/>
      <dgm:spPr/>
      <dgm:t>
        <a:bodyPr/>
        <a:lstStyle/>
        <a:p>
          <a:pPr algn="ctr"/>
          <a:endParaRPr lang="en-IN"/>
        </a:p>
      </dgm:t>
    </dgm:pt>
    <dgm:pt modelId="{D9471551-1655-45D2-BA54-B0AFC7D81A00}" type="pres">
      <dgm:prSet presAssocID="{F6FF0563-6DB7-483D-B370-7672CBEABBD9}" presName="linear" presStyleCnt="0">
        <dgm:presLayoutVars>
          <dgm:animLvl val="lvl"/>
          <dgm:resizeHandles val="exact"/>
        </dgm:presLayoutVars>
      </dgm:prSet>
      <dgm:spPr/>
    </dgm:pt>
    <dgm:pt modelId="{C58CF391-7185-4563-95E7-340B7C2A0F12}" type="pres">
      <dgm:prSet presAssocID="{1564BA52-1FB5-41BC-9AED-D2B0CFB18927}" presName="parentText" presStyleLbl="node1" presStyleIdx="0" presStyleCnt="1">
        <dgm:presLayoutVars>
          <dgm:chMax val="0"/>
          <dgm:bulletEnabled val="1"/>
        </dgm:presLayoutVars>
      </dgm:prSet>
      <dgm:spPr/>
    </dgm:pt>
  </dgm:ptLst>
  <dgm:cxnLst>
    <dgm:cxn modelId="{35812400-81C4-4717-8054-46286E09EC7D}" type="presOf" srcId="{F6FF0563-6DB7-483D-B370-7672CBEABBD9}" destId="{D9471551-1655-45D2-BA54-B0AFC7D81A00}" srcOrd="0" destOrd="0" presId="urn:microsoft.com/office/officeart/2005/8/layout/vList2"/>
    <dgm:cxn modelId="{45EFF5E2-B33F-4E92-B336-6444ADFF7E90}" srcId="{F6FF0563-6DB7-483D-B370-7672CBEABBD9}" destId="{1564BA52-1FB5-41BC-9AED-D2B0CFB18927}" srcOrd="0" destOrd="0" parTransId="{BEBD33DE-CE98-4EF5-B5DE-1855894F0C03}" sibTransId="{6C0048C6-78DA-4316-9DCA-2910BB8F9A1A}"/>
    <dgm:cxn modelId="{49E7B3F2-7F1B-4943-9BD5-E307DB73053E}" type="presOf" srcId="{1564BA52-1FB5-41BC-9AED-D2B0CFB18927}" destId="{C58CF391-7185-4563-95E7-340B7C2A0F12}" srcOrd="0" destOrd="0" presId="urn:microsoft.com/office/officeart/2005/8/layout/vList2"/>
    <dgm:cxn modelId="{28FD4026-7014-4345-BB35-52315E7E40C4}" type="presParOf" srcId="{D9471551-1655-45D2-BA54-B0AFC7D81A00}" destId="{C58CF391-7185-4563-95E7-340B7C2A0F1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542395A-3200-437E-9992-520453382E89}"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0DAFBF5E-3DEE-4F41-BCF6-EAE3C8D30B3C}">
      <dgm:prSet/>
      <dgm:spPr/>
      <dgm:t>
        <a:bodyPr/>
        <a:lstStyle/>
        <a:p>
          <a:pPr algn="ctr"/>
          <a:r>
            <a:rPr lang="en-US" b="1" dirty="0"/>
            <a:t>Uses of regression</a:t>
          </a:r>
          <a:endParaRPr lang="en-IN" dirty="0"/>
        </a:p>
      </dgm:t>
    </dgm:pt>
    <dgm:pt modelId="{0BE516FE-8C18-4F7C-8CA5-ECE605B9D73E}" type="parTrans" cxnId="{13F2710B-5CB9-45C7-92D8-706F6F143D5E}">
      <dgm:prSet/>
      <dgm:spPr/>
      <dgm:t>
        <a:bodyPr/>
        <a:lstStyle/>
        <a:p>
          <a:pPr algn="ctr"/>
          <a:endParaRPr lang="en-IN"/>
        </a:p>
      </dgm:t>
    </dgm:pt>
    <dgm:pt modelId="{DF24B9F9-222D-4E7A-8088-AB242C798F82}" type="sibTrans" cxnId="{13F2710B-5CB9-45C7-92D8-706F6F143D5E}">
      <dgm:prSet/>
      <dgm:spPr/>
      <dgm:t>
        <a:bodyPr/>
        <a:lstStyle/>
        <a:p>
          <a:pPr algn="ctr"/>
          <a:endParaRPr lang="en-IN"/>
        </a:p>
      </dgm:t>
    </dgm:pt>
    <dgm:pt modelId="{C6D72E4E-377A-4FD4-87A9-C1513A4FFDD3}" type="pres">
      <dgm:prSet presAssocID="{8542395A-3200-437E-9992-520453382E89}" presName="linear" presStyleCnt="0">
        <dgm:presLayoutVars>
          <dgm:animLvl val="lvl"/>
          <dgm:resizeHandles val="exact"/>
        </dgm:presLayoutVars>
      </dgm:prSet>
      <dgm:spPr/>
    </dgm:pt>
    <dgm:pt modelId="{C5D9AD01-16E4-4916-9508-286B82BA911D}" type="pres">
      <dgm:prSet presAssocID="{0DAFBF5E-3DEE-4F41-BCF6-EAE3C8D30B3C}" presName="parentText" presStyleLbl="node1" presStyleIdx="0" presStyleCnt="1">
        <dgm:presLayoutVars>
          <dgm:chMax val="0"/>
          <dgm:bulletEnabled val="1"/>
        </dgm:presLayoutVars>
      </dgm:prSet>
      <dgm:spPr/>
    </dgm:pt>
  </dgm:ptLst>
  <dgm:cxnLst>
    <dgm:cxn modelId="{13F2710B-5CB9-45C7-92D8-706F6F143D5E}" srcId="{8542395A-3200-437E-9992-520453382E89}" destId="{0DAFBF5E-3DEE-4F41-BCF6-EAE3C8D30B3C}" srcOrd="0" destOrd="0" parTransId="{0BE516FE-8C18-4F7C-8CA5-ECE605B9D73E}" sibTransId="{DF24B9F9-222D-4E7A-8088-AB242C798F82}"/>
    <dgm:cxn modelId="{95785E1F-9993-4232-A54A-DF77C715AD3D}" type="presOf" srcId="{8542395A-3200-437E-9992-520453382E89}" destId="{C6D72E4E-377A-4FD4-87A9-C1513A4FFDD3}" srcOrd="0" destOrd="0" presId="urn:microsoft.com/office/officeart/2005/8/layout/vList2"/>
    <dgm:cxn modelId="{3B831FEB-3166-483A-852C-7A1A81651391}" type="presOf" srcId="{0DAFBF5E-3DEE-4F41-BCF6-EAE3C8D30B3C}" destId="{C5D9AD01-16E4-4916-9508-286B82BA911D}" srcOrd="0" destOrd="0" presId="urn:microsoft.com/office/officeart/2005/8/layout/vList2"/>
    <dgm:cxn modelId="{8A767194-B42C-41CB-B86B-87A666A553C0}" type="presParOf" srcId="{C6D72E4E-377A-4FD4-87A9-C1513A4FFDD3}" destId="{C5D9AD01-16E4-4916-9508-286B82BA911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1812EC9-F9A8-4937-B9FE-349EADD728FD}" type="doc">
      <dgm:prSet loTypeId="urn:microsoft.com/office/officeart/2005/8/layout/vList2" loCatId="list" qsTypeId="urn:microsoft.com/office/officeart/2005/8/quickstyle/simple5" qsCatId="simple" csTypeId="urn:microsoft.com/office/officeart/2005/8/colors/accent1_4" csCatId="accent1" phldr="1"/>
      <dgm:spPr/>
      <dgm:t>
        <a:bodyPr/>
        <a:lstStyle/>
        <a:p>
          <a:endParaRPr lang="en-IN"/>
        </a:p>
      </dgm:t>
    </dgm:pt>
    <dgm:pt modelId="{F6A1C6AE-3B1D-4645-ACFE-84970496A2BB}">
      <dgm:prSet/>
      <dgm:spPr/>
      <dgm:t>
        <a:bodyPr/>
        <a:lstStyle/>
        <a:p>
          <a:r>
            <a:rPr lang="en-CA" dirty="0"/>
            <a:t>Amount of change in a dependent variable that results from changes in the independent variable(s) – can be used to estimate elasticities, returns on investment in human capital, etc.</a:t>
          </a:r>
          <a:endParaRPr lang="en-IN" dirty="0"/>
        </a:p>
      </dgm:t>
    </dgm:pt>
    <dgm:pt modelId="{789FCC07-230B-4081-BA9B-D9CC26495CA4}" type="parTrans" cxnId="{BAB1B84F-9D5C-469E-9CA9-FB1C77E90634}">
      <dgm:prSet/>
      <dgm:spPr/>
      <dgm:t>
        <a:bodyPr/>
        <a:lstStyle/>
        <a:p>
          <a:endParaRPr lang="en-IN"/>
        </a:p>
      </dgm:t>
    </dgm:pt>
    <dgm:pt modelId="{ABEF3BA9-DE4E-44DC-AC1E-10482AB1BD8F}" type="sibTrans" cxnId="{BAB1B84F-9D5C-469E-9CA9-FB1C77E90634}">
      <dgm:prSet/>
      <dgm:spPr/>
      <dgm:t>
        <a:bodyPr/>
        <a:lstStyle/>
        <a:p>
          <a:endParaRPr lang="en-IN"/>
        </a:p>
      </dgm:t>
    </dgm:pt>
    <dgm:pt modelId="{48158DFD-5FF6-4EC1-9C59-3D5B2C82E5FE}">
      <dgm:prSet/>
      <dgm:spPr/>
      <dgm:t>
        <a:bodyPr/>
        <a:lstStyle/>
        <a:p>
          <a:r>
            <a:rPr lang="en-CA" dirty="0"/>
            <a:t>Attempt to determine causes of phenomena.</a:t>
          </a:r>
          <a:endParaRPr lang="en-IN" dirty="0"/>
        </a:p>
      </dgm:t>
    </dgm:pt>
    <dgm:pt modelId="{21A84384-3092-4001-8F92-FBAE26E9BEE5}" type="parTrans" cxnId="{77CCD688-51FF-449F-A798-2D751AA2E5EF}">
      <dgm:prSet/>
      <dgm:spPr/>
      <dgm:t>
        <a:bodyPr/>
        <a:lstStyle/>
        <a:p>
          <a:endParaRPr lang="en-IN"/>
        </a:p>
      </dgm:t>
    </dgm:pt>
    <dgm:pt modelId="{910F8BDB-3956-44AE-BD68-F2061D293A53}" type="sibTrans" cxnId="{77CCD688-51FF-449F-A798-2D751AA2E5EF}">
      <dgm:prSet/>
      <dgm:spPr/>
      <dgm:t>
        <a:bodyPr/>
        <a:lstStyle/>
        <a:p>
          <a:endParaRPr lang="en-IN"/>
        </a:p>
      </dgm:t>
    </dgm:pt>
    <dgm:pt modelId="{3F0EBF93-3CDB-4C5C-849A-AB420FAF3D86}">
      <dgm:prSet/>
      <dgm:spPr/>
      <dgm:t>
        <a:bodyPr/>
        <a:lstStyle/>
        <a:p>
          <a:r>
            <a:rPr lang="en-CA" dirty="0"/>
            <a:t>Prediction and forecasting of sales, economic growth, etc.</a:t>
          </a:r>
          <a:endParaRPr lang="en-IN" dirty="0"/>
        </a:p>
      </dgm:t>
    </dgm:pt>
    <dgm:pt modelId="{4E0BC3BC-8CD1-4B33-85D6-4A002DBADA46}" type="parTrans" cxnId="{44C1A9C9-9FD7-4C72-A7A6-FAEFC0F35BF3}">
      <dgm:prSet/>
      <dgm:spPr/>
      <dgm:t>
        <a:bodyPr/>
        <a:lstStyle/>
        <a:p>
          <a:endParaRPr lang="en-IN"/>
        </a:p>
      </dgm:t>
    </dgm:pt>
    <dgm:pt modelId="{FCB9B88D-805E-4A68-8166-D24EA8FC67C4}" type="sibTrans" cxnId="{44C1A9C9-9FD7-4C72-A7A6-FAEFC0F35BF3}">
      <dgm:prSet/>
      <dgm:spPr/>
      <dgm:t>
        <a:bodyPr/>
        <a:lstStyle/>
        <a:p>
          <a:endParaRPr lang="en-IN"/>
        </a:p>
      </dgm:t>
    </dgm:pt>
    <dgm:pt modelId="{75BA0FEC-7FDD-412B-B7DE-CA3E6C7B3E55}">
      <dgm:prSet/>
      <dgm:spPr/>
      <dgm:t>
        <a:bodyPr/>
        <a:lstStyle/>
        <a:p>
          <a:r>
            <a:rPr lang="en-CA" dirty="0"/>
            <a:t>Support or negate theoretical model.  </a:t>
          </a:r>
          <a:endParaRPr lang="en-IN" dirty="0"/>
        </a:p>
      </dgm:t>
    </dgm:pt>
    <dgm:pt modelId="{B70D3C75-4A44-4462-B0CE-0381C8DF241C}" type="parTrans" cxnId="{C702676E-3647-4626-851D-AC8AA75EABD5}">
      <dgm:prSet/>
      <dgm:spPr/>
      <dgm:t>
        <a:bodyPr/>
        <a:lstStyle/>
        <a:p>
          <a:endParaRPr lang="en-IN"/>
        </a:p>
      </dgm:t>
    </dgm:pt>
    <dgm:pt modelId="{BBFC0601-DA25-43B4-84E9-DB386BE4DE03}" type="sibTrans" cxnId="{C702676E-3647-4626-851D-AC8AA75EABD5}">
      <dgm:prSet/>
      <dgm:spPr/>
      <dgm:t>
        <a:bodyPr/>
        <a:lstStyle/>
        <a:p>
          <a:endParaRPr lang="en-IN"/>
        </a:p>
      </dgm:t>
    </dgm:pt>
    <dgm:pt modelId="{D764851A-9FDD-4C96-9561-D3CEA084B133}">
      <dgm:prSet/>
      <dgm:spPr/>
      <dgm:t>
        <a:bodyPr/>
        <a:lstStyle/>
        <a:p>
          <a:r>
            <a:rPr lang="en-CA" dirty="0"/>
            <a:t>Modify and improve theoretical models and explanations of phenomena.</a:t>
          </a:r>
          <a:endParaRPr lang="en-IN" dirty="0"/>
        </a:p>
      </dgm:t>
    </dgm:pt>
    <dgm:pt modelId="{ABEB148D-5278-4C88-A845-BA18E39CFD10}" type="parTrans" cxnId="{F63E6252-13CD-4F0B-A18D-73725D50461C}">
      <dgm:prSet/>
      <dgm:spPr/>
      <dgm:t>
        <a:bodyPr/>
        <a:lstStyle/>
        <a:p>
          <a:endParaRPr lang="en-IN"/>
        </a:p>
      </dgm:t>
    </dgm:pt>
    <dgm:pt modelId="{AE2163B8-25C7-43AC-A5CC-559364C9BD35}" type="sibTrans" cxnId="{F63E6252-13CD-4F0B-A18D-73725D50461C}">
      <dgm:prSet/>
      <dgm:spPr/>
      <dgm:t>
        <a:bodyPr/>
        <a:lstStyle/>
        <a:p>
          <a:endParaRPr lang="en-IN"/>
        </a:p>
      </dgm:t>
    </dgm:pt>
    <dgm:pt modelId="{85EE7097-000C-49C3-8767-E3F619C4B81E}" type="pres">
      <dgm:prSet presAssocID="{51812EC9-F9A8-4937-B9FE-349EADD728FD}" presName="linear" presStyleCnt="0">
        <dgm:presLayoutVars>
          <dgm:animLvl val="lvl"/>
          <dgm:resizeHandles val="exact"/>
        </dgm:presLayoutVars>
      </dgm:prSet>
      <dgm:spPr/>
    </dgm:pt>
    <dgm:pt modelId="{FF7FCC8E-3EC6-4237-AF2F-22BB8054693B}" type="pres">
      <dgm:prSet presAssocID="{F6A1C6AE-3B1D-4645-ACFE-84970496A2BB}" presName="parentText" presStyleLbl="node1" presStyleIdx="0" presStyleCnt="5">
        <dgm:presLayoutVars>
          <dgm:chMax val="0"/>
          <dgm:bulletEnabled val="1"/>
        </dgm:presLayoutVars>
      </dgm:prSet>
      <dgm:spPr/>
    </dgm:pt>
    <dgm:pt modelId="{B006D12F-C2D4-409B-84FD-3580AA8BD5EB}" type="pres">
      <dgm:prSet presAssocID="{ABEF3BA9-DE4E-44DC-AC1E-10482AB1BD8F}" presName="spacer" presStyleCnt="0"/>
      <dgm:spPr/>
    </dgm:pt>
    <dgm:pt modelId="{F0CADC28-A5AD-4623-9280-C494C9CEF9D9}" type="pres">
      <dgm:prSet presAssocID="{48158DFD-5FF6-4EC1-9C59-3D5B2C82E5FE}" presName="parentText" presStyleLbl="node1" presStyleIdx="1" presStyleCnt="5">
        <dgm:presLayoutVars>
          <dgm:chMax val="0"/>
          <dgm:bulletEnabled val="1"/>
        </dgm:presLayoutVars>
      </dgm:prSet>
      <dgm:spPr/>
    </dgm:pt>
    <dgm:pt modelId="{3F9D1DF1-2A2C-4FA8-BFEE-DDE4D9004CAB}" type="pres">
      <dgm:prSet presAssocID="{910F8BDB-3956-44AE-BD68-F2061D293A53}" presName="spacer" presStyleCnt="0"/>
      <dgm:spPr/>
    </dgm:pt>
    <dgm:pt modelId="{F811D2D7-2F29-4291-85A7-427965DF85A5}" type="pres">
      <dgm:prSet presAssocID="{3F0EBF93-3CDB-4C5C-849A-AB420FAF3D86}" presName="parentText" presStyleLbl="node1" presStyleIdx="2" presStyleCnt="5">
        <dgm:presLayoutVars>
          <dgm:chMax val="0"/>
          <dgm:bulletEnabled val="1"/>
        </dgm:presLayoutVars>
      </dgm:prSet>
      <dgm:spPr/>
    </dgm:pt>
    <dgm:pt modelId="{AC0DD4E8-8C76-44E7-933D-9B1CA5D8C788}" type="pres">
      <dgm:prSet presAssocID="{FCB9B88D-805E-4A68-8166-D24EA8FC67C4}" presName="spacer" presStyleCnt="0"/>
      <dgm:spPr/>
    </dgm:pt>
    <dgm:pt modelId="{57776BCD-2174-490A-8140-4438DB09BB3B}" type="pres">
      <dgm:prSet presAssocID="{75BA0FEC-7FDD-412B-B7DE-CA3E6C7B3E55}" presName="parentText" presStyleLbl="node1" presStyleIdx="3" presStyleCnt="5">
        <dgm:presLayoutVars>
          <dgm:chMax val="0"/>
          <dgm:bulletEnabled val="1"/>
        </dgm:presLayoutVars>
      </dgm:prSet>
      <dgm:spPr/>
    </dgm:pt>
    <dgm:pt modelId="{F336E617-E769-46C7-9311-0E9D3EFECF76}" type="pres">
      <dgm:prSet presAssocID="{BBFC0601-DA25-43B4-84E9-DB386BE4DE03}" presName="spacer" presStyleCnt="0"/>
      <dgm:spPr/>
    </dgm:pt>
    <dgm:pt modelId="{B991DC86-7601-420C-AFC5-57E43E789326}" type="pres">
      <dgm:prSet presAssocID="{D764851A-9FDD-4C96-9561-D3CEA084B133}" presName="parentText" presStyleLbl="node1" presStyleIdx="4" presStyleCnt="5">
        <dgm:presLayoutVars>
          <dgm:chMax val="0"/>
          <dgm:bulletEnabled val="1"/>
        </dgm:presLayoutVars>
      </dgm:prSet>
      <dgm:spPr/>
    </dgm:pt>
  </dgm:ptLst>
  <dgm:cxnLst>
    <dgm:cxn modelId="{3A915921-80A2-46A5-B123-EE101B171C9C}" type="presOf" srcId="{75BA0FEC-7FDD-412B-B7DE-CA3E6C7B3E55}" destId="{57776BCD-2174-490A-8140-4438DB09BB3B}" srcOrd="0" destOrd="0" presId="urn:microsoft.com/office/officeart/2005/8/layout/vList2"/>
    <dgm:cxn modelId="{DC7D0344-4637-4E32-A326-6FD127005219}" type="presOf" srcId="{3F0EBF93-3CDB-4C5C-849A-AB420FAF3D86}" destId="{F811D2D7-2F29-4291-85A7-427965DF85A5}" srcOrd="0" destOrd="0" presId="urn:microsoft.com/office/officeart/2005/8/layout/vList2"/>
    <dgm:cxn modelId="{A1E37167-A201-4A8C-BA20-1AB39E089D10}" type="presOf" srcId="{51812EC9-F9A8-4937-B9FE-349EADD728FD}" destId="{85EE7097-000C-49C3-8767-E3F619C4B81E}" srcOrd="0" destOrd="0" presId="urn:microsoft.com/office/officeart/2005/8/layout/vList2"/>
    <dgm:cxn modelId="{85693248-94BC-414A-A07E-D67B857ABDBD}" type="presOf" srcId="{D764851A-9FDD-4C96-9561-D3CEA084B133}" destId="{B991DC86-7601-420C-AFC5-57E43E789326}" srcOrd="0" destOrd="0" presId="urn:microsoft.com/office/officeart/2005/8/layout/vList2"/>
    <dgm:cxn modelId="{C702676E-3647-4626-851D-AC8AA75EABD5}" srcId="{51812EC9-F9A8-4937-B9FE-349EADD728FD}" destId="{75BA0FEC-7FDD-412B-B7DE-CA3E6C7B3E55}" srcOrd="3" destOrd="0" parTransId="{B70D3C75-4A44-4462-B0CE-0381C8DF241C}" sibTransId="{BBFC0601-DA25-43B4-84E9-DB386BE4DE03}"/>
    <dgm:cxn modelId="{BAB1B84F-9D5C-469E-9CA9-FB1C77E90634}" srcId="{51812EC9-F9A8-4937-B9FE-349EADD728FD}" destId="{F6A1C6AE-3B1D-4645-ACFE-84970496A2BB}" srcOrd="0" destOrd="0" parTransId="{789FCC07-230B-4081-BA9B-D9CC26495CA4}" sibTransId="{ABEF3BA9-DE4E-44DC-AC1E-10482AB1BD8F}"/>
    <dgm:cxn modelId="{F656F46F-A9F2-4792-ABF8-5904A0BB813A}" type="presOf" srcId="{48158DFD-5FF6-4EC1-9C59-3D5B2C82E5FE}" destId="{F0CADC28-A5AD-4623-9280-C494C9CEF9D9}" srcOrd="0" destOrd="0" presId="urn:microsoft.com/office/officeart/2005/8/layout/vList2"/>
    <dgm:cxn modelId="{F63E6252-13CD-4F0B-A18D-73725D50461C}" srcId="{51812EC9-F9A8-4937-B9FE-349EADD728FD}" destId="{D764851A-9FDD-4C96-9561-D3CEA084B133}" srcOrd="4" destOrd="0" parTransId="{ABEB148D-5278-4C88-A845-BA18E39CFD10}" sibTransId="{AE2163B8-25C7-43AC-A5CC-559364C9BD35}"/>
    <dgm:cxn modelId="{77CCD688-51FF-449F-A798-2D751AA2E5EF}" srcId="{51812EC9-F9A8-4937-B9FE-349EADD728FD}" destId="{48158DFD-5FF6-4EC1-9C59-3D5B2C82E5FE}" srcOrd="1" destOrd="0" parTransId="{21A84384-3092-4001-8F92-FBAE26E9BEE5}" sibTransId="{910F8BDB-3956-44AE-BD68-F2061D293A53}"/>
    <dgm:cxn modelId="{DAD0909E-1E2E-4D11-B15B-F42FC51033F1}" type="presOf" srcId="{F6A1C6AE-3B1D-4645-ACFE-84970496A2BB}" destId="{FF7FCC8E-3EC6-4237-AF2F-22BB8054693B}" srcOrd="0" destOrd="0" presId="urn:microsoft.com/office/officeart/2005/8/layout/vList2"/>
    <dgm:cxn modelId="{44C1A9C9-9FD7-4C72-A7A6-FAEFC0F35BF3}" srcId="{51812EC9-F9A8-4937-B9FE-349EADD728FD}" destId="{3F0EBF93-3CDB-4C5C-849A-AB420FAF3D86}" srcOrd="2" destOrd="0" parTransId="{4E0BC3BC-8CD1-4B33-85D6-4A002DBADA46}" sibTransId="{FCB9B88D-805E-4A68-8166-D24EA8FC67C4}"/>
    <dgm:cxn modelId="{119DCB9E-5696-4D82-BDCD-B213FB88E913}" type="presParOf" srcId="{85EE7097-000C-49C3-8767-E3F619C4B81E}" destId="{FF7FCC8E-3EC6-4237-AF2F-22BB8054693B}" srcOrd="0" destOrd="0" presId="urn:microsoft.com/office/officeart/2005/8/layout/vList2"/>
    <dgm:cxn modelId="{8AF3BF4C-7E5E-44ED-984B-CF4A384EC2F5}" type="presParOf" srcId="{85EE7097-000C-49C3-8767-E3F619C4B81E}" destId="{B006D12F-C2D4-409B-84FD-3580AA8BD5EB}" srcOrd="1" destOrd="0" presId="urn:microsoft.com/office/officeart/2005/8/layout/vList2"/>
    <dgm:cxn modelId="{78239DFE-4027-4153-8197-F3EDCE1AFC15}" type="presParOf" srcId="{85EE7097-000C-49C3-8767-E3F619C4B81E}" destId="{F0CADC28-A5AD-4623-9280-C494C9CEF9D9}" srcOrd="2" destOrd="0" presId="urn:microsoft.com/office/officeart/2005/8/layout/vList2"/>
    <dgm:cxn modelId="{4F1904E6-1493-459C-AF57-2482B89B78BD}" type="presParOf" srcId="{85EE7097-000C-49C3-8767-E3F619C4B81E}" destId="{3F9D1DF1-2A2C-4FA8-BFEE-DDE4D9004CAB}" srcOrd="3" destOrd="0" presId="urn:microsoft.com/office/officeart/2005/8/layout/vList2"/>
    <dgm:cxn modelId="{EF511FA8-26C2-440E-8F60-8551EC60110E}" type="presParOf" srcId="{85EE7097-000C-49C3-8767-E3F619C4B81E}" destId="{F811D2D7-2F29-4291-85A7-427965DF85A5}" srcOrd="4" destOrd="0" presId="urn:microsoft.com/office/officeart/2005/8/layout/vList2"/>
    <dgm:cxn modelId="{B389369D-0482-4593-AC3D-E9CA33B1E1B7}" type="presParOf" srcId="{85EE7097-000C-49C3-8767-E3F619C4B81E}" destId="{AC0DD4E8-8C76-44E7-933D-9B1CA5D8C788}" srcOrd="5" destOrd="0" presId="urn:microsoft.com/office/officeart/2005/8/layout/vList2"/>
    <dgm:cxn modelId="{3EECEB59-F67B-4271-B98D-28E6AAB11FDB}" type="presParOf" srcId="{85EE7097-000C-49C3-8767-E3F619C4B81E}" destId="{57776BCD-2174-490A-8140-4438DB09BB3B}" srcOrd="6" destOrd="0" presId="urn:microsoft.com/office/officeart/2005/8/layout/vList2"/>
    <dgm:cxn modelId="{3A375617-2377-434D-8FA4-F905F8533D5B}" type="presParOf" srcId="{85EE7097-000C-49C3-8767-E3F619C4B81E}" destId="{F336E617-E769-46C7-9311-0E9D3EFECF76}" srcOrd="7" destOrd="0" presId="urn:microsoft.com/office/officeart/2005/8/layout/vList2"/>
    <dgm:cxn modelId="{8B7B8052-556E-454A-B33F-2F7E454E39AC}" type="presParOf" srcId="{85EE7097-000C-49C3-8767-E3F619C4B81E}" destId="{B991DC86-7601-420C-AFC5-57E43E789326}"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0C9A15-69DC-4981-BBDA-CF410E4C441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536E9F60-AB10-4AE3-B400-2DE85F0D6EBE}">
      <dgm:prSet custT="1"/>
      <dgm:spPr/>
      <dgm:t>
        <a:bodyPr/>
        <a:lstStyle/>
        <a:p>
          <a:r>
            <a:rPr lang="en-US" sz="1400" b="1" dirty="0"/>
            <a:t>Supervised learning</a:t>
          </a:r>
          <a:endParaRPr lang="en-IN" sz="1400" b="1" dirty="0"/>
        </a:p>
      </dgm:t>
    </dgm:pt>
    <dgm:pt modelId="{B35B259A-6E68-4826-94AE-6174055A6328}" type="parTrans" cxnId="{7A81B951-799E-48A1-BDC0-15007482B03C}">
      <dgm:prSet/>
      <dgm:spPr/>
      <dgm:t>
        <a:bodyPr/>
        <a:lstStyle/>
        <a:p>
          <a:endParaRPr lang="en-IN" sz="1400" b="1"/>
        </a:p>
      </dgm:t>
    </dgm:pt>
    <dgm:pt modelId="{429425D8-7238-4B06-9D53-63B45FDF09EB}" type="sibTrans" cxnId="{7A81B951-799E-48A1-BDC0-15007482B03C}">
      <dgm:prSet/>
      <dgm:spPr/>
      <dgm:t>
        <a:bodyPr/>
        <a:lstStyle/>
        <a:p>
          <a:endParaRPr lang="en-IN" sz="1400" b="1"/>
        </a:p>
      </dgm:t>
    </dgm:pt>
    <dgm:pt modelId="{0AFD9E77-ABEC-4356-A51C-23CF7EBF56AC}">
      <dgm:prSet custT="1"/>
      <dgm:spPr/>
      <dgm:t>
        <a:bodyPr/>
        <a:lstStyle/>
        <a:p>
          <a:r>
            <a:rPr lang="en-US" sz="1400" b="1" dirty="0"/>
            <a:t>Regression</a:t>
          </a:r>
          <a:endParaRPr lang="en-IN" sz="1400" b="1" dirty="0"/>
        </a:p>
      </dgm:t>
    </dgm:pt>
    <dgm:pt modelId="{D1B80480-CDAA-4FCC-85C5-D020D9607712}" type="parTrans" cxnId="{D43AF6A2-A6AC-40FC-8B80-0D4A1CB9E784}">
      <dgm:prSet/>
      <dgm:spPr/>
      <dgm:t>
        <a:bodyPr/>
        <a:lstStyle/>
        <a:p>
          <a:endParaRPr lang="en-IN" sz="1400" b="1"/>
        </a:p>
      </dgm:t>
    </dgm:pt>
    <dgm:pt modelId="{116F0E1B-B5A1-493D-A43C-43CA47A99AD5}" type="sibTrans" cxnId="{D43AF6A2-A6AC-40FC-8B80-0D4A1CB9E784}">
      <dgm:prSet/>
      <dgm:spPr/>
      <dgm:t>
        <a:bodyPr/>
        <a:lstStyle/>
        <a:p>
          <a:endParaRPr lang="en-IN" sz="1400" b="1"/>
        </a:p>
      </dgm:t>
    </dgm:pt>
    <dgm:pt modelId="{36C82104-0DDF-4BAD-A6EA-EBDA8E132F08}">
      <dgm:prSet custT="1"/>
      <dgm:spPr/>
      <dgm:t>
        <a:bodyPr/>
        <a:lstStyle/>
        <a:p>
          <a:r>
            <a:rPr lang="en-US" sz="1400" b="1" dirty="0"/>
            <a:t>A classification problem is when the output variable is a category, such as “Red” or “blue” or “disease” and “no disease”.</a:t>
          </a:r>
          <a:endParaRPr lang="en-IN" sz="1400" b="1" dirty="0"/>
        </a:p>
      </dgm:t>
    </dgm:pt>
    <dgm:pt modelId="{2643ECD7-25B5-42A8-A6BF-F3A3631AE83D}" type="parTrans" cxnId="{693B3AA5-AC20-4D73-A763-4F7AEFC0B186}">
      <dgm:prSet/>
      <dgm:spPr/>
      <dgm:t>
        <a:bodyPr/>
        <a:lstStyle/>
        <a:p>
          <a:endParaRPr lang="en-IN" sz="1400" b="1"/>
        </a:p>
      </dgm:t>
    </dgm:pt>
    <dgm:pt modelId="{55B8EDA1-3A6A-4D24-B194-35DEC3871D46}" type="sibTrans" cxnId="{693B3AA5-AC20-4D73-A763-4F7AEFC0B186}">
      <dgm:prSet/>
      <dgm:spPr/>
      <dgm:t>
        <a:bodyPr/>
        <a:lstStyle/>
        <a:p>
          <a:endParaRPr lang="en-IN" sz="1400" b="1"/>
        </a:p>
      </dgm:t>
    </dgm:pt>
    <dgm:pt modelId="{4BEF09B7-5CB5-4B28-BAD9-5191D849DA18}">
      <dgm:prSet custT="1"/>
      <dgm:spPr/>
      <dgm:t>
        <a:bodyPr/>
        <a:lstStyle/>
        <a:p>
          <a:r>
            <a:rPr lang="en-US" sz="1400" b="1" dirty="0"/>
            <a:t>A regression problem is when the output variable is a real value, such as “dollars” or “weight”.</a:t>
          </a:r>
          <a:endParaRPr lang="en-IN" sz="1400" b="1" dirty="0"/>
        </a:p>
      </dgm:t>
    </dgm:pt>
    <dgm:pt modelId="{AD0F80FF-F05B-4E0E-A7DF-F7C9D3D95C9E}" type="parTrans" cxnId="{8696D460-809D-452B-BF4B-52B67409F412}">
      <dgm:prSet/>
      <dgm:spPr/>
      <dgm:t>
        <a:bodyPr/>
        <a:lstStyle/>
        <a:p>
          <a:endParaRPr lang="en-IN" sz="1400" b="1"/>
        </a:p>
      </dgm:t>
    </dgm:pt>
    <dgm:pt modelId="{C5F2B6F1-B9A2-4FE8-9A8D-A2D8EFD453FA}" type="sibTrans" cxnId="{8696D460-809D-452B-BF4B-52B67409F412}">
      <dgm:prSet/>
      <dgm:spPr/>
      <dgm:t>
        <a:bodyPr/>
        <a:lstStyle/>
        <a:p>
          <a:endParaRPr lang="en-IN" sz="1400" b="1"/>
        </a:p>
      </dgm:t>
    </dgm:pt>
    <dgm:pt modelId="{D4992F5A-0E64-4998-805A-76E98856831A}">
      <dgm:prSet custT="1"/>
      <dgm:spPr/>
      <dgm:t>
        <a:bodyPr/>
        <a:lstStyle/>
        <a:p>
          <a:r>
            <a:rPr lang="en-US" sz="1400" b="1" dirty="0"/>
            <a:t>Classification</a:t>
          </a:r>
          <a:endParaRPr lang="en-IN" sz="1400" b="1" dirty="0"/>
        </a:p>
      </dgm:t>
    </dgm:pt>
    <dgm:pt modelId="{0D501C5D-22F1-4229-9F77-243118FDC867}" type="parTrans" cxnId="{81D0A8F3-A0F9-48FB-9B1B-289E6E761ED4}">
      <dgm:prSet/>
      <dgm:spPr/>
      <dgm:t>
        <a:bodyPr/>
        <a:lstStyle/>
        <a:p>
          <a:endParaRPr lang="en-IN" sz="1400" b="1"/>
        </a:p>
      </dgm:t>
    </dgm:pt>
    <dgm:pt modelId="{B2F7BAA9-718C-43A1-AA8F-544A73B210A8}" type="sibTrans" cxnId="{81D0A8F3-A0F9-48FB-9B1B-289E6E761ED4}">
      <dgm:prSet/>
      <dgm:spPr/>
      <dgm:t>
        <a:bodyPr/>
        <a:lstStyle/>
        <a:p>
          <a:endParaRPr lang="en-IN" sz="1400" b="1"/>
        </a:p>
      </dgm:t>
    </dgm:pt>
    <dgm:pt modelId="{3C0C8C7C-73D7-4E14-B28A-08B46FCF5D43}" type="pres">
      <dgm:prSet presAssocID="{880C9A15-69DC-4981-BBDA-CF410E4C441B}" presName="hierChild1" presStyleCnt="0">
        <dgm:presLayoutVars>
          <dgm:chPref val="1"/>
          <dgm:dir/>
          <dgm:animOne val="branch"/>
          <dgm:animLvl val="lvl"/>
          <dgm:resizeHandles/>
        </dgm:presLayoutVars>
      </dgm:prSet>
      <dgm:spPr/>
    </dgm:pt>
    <dgm:pt modelId="{C2925F18-8C21-4506-A6AF-6A675DA35A2C}" type="pres">
      <dgm:prSet presAssocID="{536E9F60-AB10-4AE3-B400-2DE85F0D6EBE}" presName="hierRoot1" presStyleCnt="0"/>
      <dgm:spPr/>
    </dgm:pt>
    <dgm:pt modelId="{E788573A-C0EF-4FAC-918A-0BBB0A144FA5}" type="pres">
      <dgm:prSet presAssocID="{536E9F60-AB10-4AE3-B400-2DE85F0D6EBE}" presName="composite" presStyleCnt="0"/>
      <dgm:spPr/>
    </dgm:pt>
    <dgm:pt modelId="{CB4B3411-9789-4F73-89C8-C429653026B3}" type="pres">
      <dgm:prSet presAssocID="{536E9F60-AB10-4AE3-B400-2DE85F0D6EBE}" presName="background" presStyleLbl="node0" presStyleIdx="0" presStyleCnt="1"/>
      <dgm:spPr/>
    </dgm:pt>
    <dgm:pt modelId="{7FAEF258-8147-4103-B899-7B109592B3E9}" type="pres">
      <dgm:prSet presAssocID="{536E9F60-AB10-4AE3-B400-2DE85F0D6EBE}" presName="text" presStyleLbl="fgAcc0" presStyleIdx="0" presStyleCnt="1">
        <dgm:presLayoutVars>
          <dgm:chPref val="3"/>
        </dgm:presLayoutVars>
      </dgm:prSet>
      <dgm:spPr/>
    </dgm:pt>
    <dgm:pt modelId="{3C0EA682-958F-4C5C-B9C2-A52FF708006F}" type="pres">
      <dgm:prSet presAssocID="{536E9F60-AB10-4AE3-B400-2DE85F0D6EBE}" presName="hierChild2" presStyleCnt="0"/>
      <dgm:spPr/>
    </dgm:pt>
    <dgm:pt modelId="{CA874C00-87EC-4F4A-8DB9-7585415BD1DC}" type="pres">
      <dgm:prSet presAssocID="{0D501C5D-22F1-4229-9F77-243118FDC867}" presName="Name10" presStyleLbl="parChTrans1D2" presStyleIdx="0" presStyleCnt="2"/>
      <dgm:spPr/>
    </dgm:pt>
    <dgm:pt modelId="{65517E6C-E4C5-4A27-8A2C-A68CC0E39BEC}" type="pres">
      <dgm:prSet presAssocID="{D4992F5A-0E64-4998-805A-76E98856831A}" presName="hierRoot2" presStyleCnt="0"/>
      <dgm:spPr/>
    </dgm:pt>
    <dgm:pt modelId="{3D693973-800A-4334-A63F-F1BEE2B8FA71}" type="pres">
      <dgm:prSet presAssocID="{D4992F5A-0E64-4998-805A-76E98856831A}" presName="composite2" presStyleCnt="0"/>
      <dgm:spPr/>
    </dgm:pt>
    <dgm:pt modelId="{6DF2DB90-4EBC-46FF-9957-B1309B73A261}" type="pres">
      <dgm:prSet presAssocID="{D4992F5A-0E64-4998-805A-76E98856831A}" presName="background2" presStyleLbl="node2" presStyleIdx="0" presStyleCnt="2"/>
      <dgm:spPr/>
    </dgm:pt>
    <dgm:pt modelId="{5346D61C-D598-4A3C-87CE-87EC9708C71D}" type="pres">
      <dgm:prSet presAssocID="{D4992F5A-0E64-4998-805A-76E98856831A}" presName="text2" presStyleLbl="fgAcc2" presStyleIdx="0" presStyleCnt="2">
        <dgm:presLayoutVars>
          <dgm:chPref val="3"/>
        </dgm:presLayoutVars>
      </dgm:prSet>
      <dgm:spPr/>
    </dgm:pt>
    <dgm:pt modelId="{6B0B56D5-869A-4991-902B-45DE63A3B957}" type="pres">
      <dgm:prSet presAssocID="{D4992F5A-0E64-4998-805A-76E98856831A}" presName="hierChild3" presStyleCnt="0"/>
      <dgm:spPr/>
    </dgm:pt>
    <dgm:pt modelId="{4AA76ED5-5187-4900-91A7-B8EF23CBE46C}" type="pres">
      <dgm:prSet presAssocID="{2643ECD7-25B5-42A8-A6BF-F3A3631AE83D}" presName="Name17" presStyleLbl="parChTrans1D3" presStyleIdx="0" presStyleCnt="2"/>
      <dgm:spPr/>
    </dgm:pt>
    <dgm:pt modelId="{84345734-C23F-4B38-A0CB-E8B49896851A}" type="pres">
      <dgm:prSet presAssocID="{36C82104-0DDF-4BAD-A6EA-EBDA8E132F08}" presName="hierRoot3" presStyleCnt="0"/>
      <dgm:spPr/>
    </dgm:pt>
    <dgm:pt modelId="{3F62B492-62B2-41CC-A434-97E840522B94}" type="pres">
      <dgm:prSet presAssocID="{36C82104-0DDF-4BAD-A6EA-EBDA8E132F08}" presName="composite3" presStyleCnt="0"/>
      <dgm:spPr/>
    </dgm:pt>
    <dgm:pt modelId="{5381CFD4-9F74-4F5A-82C0-18522C814C60}" type="pres">
      <dgm:prSet presAssocID="{36C82104-0DDF-4BAD-A6EA-EBDA8E132F08}" presName="background3" presStyleLbl="node3" presStyleIdx="0" presStyleCnt="2"/>
      <dgm:spPr/>
    </dgm:pt>
    <dgm:pt modelId="{8C578284-1DCE-4FDE-9922-69FF3F204EFA}" type="pres">
      <dgm:prSet presAssocID="{36C82104-0DDF-4BAD-A6EA-EBDA8E132F08}" presName="text3" presStyleLbl="fgAcc3" presStyleIdx="0" presStyleCnt="2">
        <dgm:presLayoutVars>
          <dgm:chPref val="3"/>
        </dgm:presLayoutVars>
      </dgm:prSet>
      <dgm:spPr/>
    </dgm:pt>
    <dgm:pt modelId="{0A734D91-6EC1-4C1C-A741-07D153594700}" type="pres">
      <dgm:prSet presAssocID="{36C82104-0DDF-4BAD-A6EA-EBDA8E132F08}" presName="hierChild4" presStyleCnt="0"/>
      <dgm:spPr/>
    </dgm:pt>
    <dgm:pt modelId="{7CB1284F-31F0-4C53-8CE1-FA003DD6B417}" type="pres">
      <dgm:prSet presAssocID="{D1B80480-CDAA-4FCC-85C5-D020D9607712}" presName="Name10" presStyleLbl="parChTrans1D2" presStyleIdx="1" presStyleCnt="2"/>
      <dgm:spPr/>
    </dgm:pt>
    <dgm:pt modelId="{59247A4A-27C5-487E-B6C2-69A292C11550}" type="pres">
      <dgm:prSet presAssocID="{0AFD9E77-ABEC-4356-A51C-23CF7EBF56AC}" presName="hierRoot2" presStyleCnt="0"/>
      <dgm:spPr/>
    </dgm:pt>
    <dgm:pt modelId="{73F43302-AA1C-4C61-BC94-1DCABAAA1845}" type="pres">
      <dgm:prSet presAssocID="{0AFD9E77-ABEC-4356-A51C-23CF7EBF56AC}" presName="composite2" presStyleCnt="0"/>
      <dgm:spPr/>
    </dgm:pt>
    <dgm:pt modelId="{17C02C3A-6877-4570-A3AB-F57E04752988}" type="pres">
      <dgm:prSet presAssocID="{0AFD9E77-ABEC-4356-A51C-23CF7EBF56AC}" presName="background2" presStyleLbl="node2" presStyleIdx="1" presStyleCnt="2"/>
      <dgm:spPr/>
    </dgm:pt>
    <dgm:pt modelId="{C445B8DF-4725-45E0-AD0F-87C0BEFA1160}" type="pres">
      <dgm:prSet presAssocID="{0AFD9E77-ABEC-4356-A51C-23CF7EBF56AC}" presName="text2" presStyleLbl="fgAcc2" presStyleIdx="1" presStyleCnt="2">
        <dgm:presLayoutVars>
          <dgm:chPref val="3"/>
        </dgm:presLayoutVars>
      </dgm:prSet>
      <dgm:spPr/>
    </dgm:pt>
    <dgm:pt modelId="{947A7F46-B296-48C7-8D88-CFF248CE0BD7}" type="pres">
      <dgm:prSet presAssocID="{0AFD9E77-ABEC-4356-A51C-23CF7EBF56AC}" presName="hierChild3" presStyleCnt="0"/>
      <dgm:spPr/>
    </dgm:pt>
    <dgm:pt modelId="{FE7BFE0A-4D47-44C6-9864-869FEB610637}" type="pres">
      <dgm:prSet presAssocID="{AD0F80FF-F05B-4E0E-A7DF-F7C9D3D95C9E}" presName="Name17" presStyleLbl="parChTrans1D3" presStyleIdx="1" presStyleCnt="2"/>
      <dgm:spPr/>
    </dgm:pt>
    <dgm:pt modelId="{64362412-73CF-444F-ACDB-B3D94556D089}" type="pres">
      <dgm:prSet presAssocID="{4BEF09B7-5CB5-4B28-BAD9-5191D849DA18}" presName="hierRoot3" presStyleCnt="0"/>
      <dgm:spPr/>
    </dgm:pt>
    <dgm:pt modelId="{0E099279-7C1A-4ABD-A06B-FCBB70D86AEA}" type="pres">
      <dgm:prSet presAssocID="{4BEF09B7-5CB5-4B28-BAD9-5191D849DA18}" presName="composite3" presStyleCnt="0"/>
      <dgm:spPr/>
    </dgm:pt>
    <dgm:pt modelId="{59BAAF59-EAF9-4F03-B23A-6F23640A82B3}" type="pres">
      <dgm:prSet presAssocID="{4BEF09B7-5CB5-4B28-BAD9-5191D849DA18}" presName="background3" presStyleLbl="node3" presStyleIdx="1" presStyleCnt="2"/>
      <dgm:spPr/>
    </dgm:pt>
    <dgm:pt modelId="{A84977A6-9C6B-450A-B676-E6328CCB9FF7}" type="pres">
      <dgm:prSet presAssocID="{4BEF09B7-5CB5-4B28-BAD9-5191D849DA18}" presName="text3" presStyleLbl="fgAcc3" presStyleIdx="1" presStyleCnt="2">
        <dgm:presLayoutVars>
          <dgm:chPref val="3"/>
        </dgm:presLayoutVars>
      </dgm:prSet>
      <dgm:spPr/>
    </dgm:pt>
    <dgm:pt modelId="{F80AE6CA-3A24-471E-83AA-CFFF1B3E87DD}" type="pres">
      <dgm:prSet presAssocID="{4BEF09B7-5CB5-4B28-BAD9-5191D849DA18}" presName="hierChild4" presStyleCnt="0"/>
      <dgm:spPr/>
    </dgm:pt>
  </dgm:ptLst>
  <dgm:cxnLst>
    <dgm:cxn modelId="{F79E732D-179D-42CF-B0AE-70E9540E7D34}" type="presOf" srcId="{AD0F80FF-F05B-4E0E-A7DF-F7C9D3D95C9E}" destId="{FE7BFE0A-4D47-44C6-9864-869FEB610637}" srcOrd="0" destOrd="0" presId="urn:microsoft.com/office/officeart/2005/8/layout/hierarchy1"/>
    <dgm:cxn modelId="{89113E3D-0926-413F-A7BD-0C531AA5907E}" type="presOf" srcId="{D4992F5A-0E64-4998-805A-76E98856831A}" destId="{5346D61C-D598-4A3C-87CE-87EC9708C71D}" srcOrd="0" destOrd="0" presId="urn:microsoft.com/office/officeart/2005/8/layout/hierarchy1"/>
    <dgm:cxn modelId="{8E197C3E-26A3-44AB-9AA3-BCD034E7EDDD}" type="presOf" srcId="{0AFD9E77-ABEC-4356-A51C-23CF7EBF56AC}" destId="{C445B8DF-4725-45E0-AD0F-87C0BEFA1160}" srcOrd="0" destOrd="0" presId="urn:microsoft.com/office/officeart/2005/8/layout/hierarchy1"/>
    <dgm:cxn modelId="{D617405C-2932-4D50-8227-66A68E6B136A}" type="presOf" srcId="{880C9A15-69DC-4981-BBDA-CF410E4C441B}" destId="{3C0C8C7C-73D7-4E14-B28A-08B46FCF5D43}" srcOrd="0" destOrd="0" presId="urn:microsoft.com/office/officeart/2005/8/layout/hierarchy1"/>
    <dgm:cxn modelId="{8696D460-809D-452B-BF4B-52B67409F412}" srcId="{0AFD9E77-ABEC-4356-A51C-23CF7EBF56AC}" destId="{4BEF09B7-5CB5-4B28-BAD9-5191D849DA18}" srcOrd="0" destOrd="0" parTransId="{AD0F80FF-F05B-4E0E-A7DF-F7C9D3D95C9E}" sibTransId="{C5F2B6F1-B9A2-4FE8-9A8D-A2D8EFD453FA}"/>
    <dgm:cxn modelId="{A2141270-4103-44BE-B10D-8BCC6FDC74BA}" type="presOf" srcId="{D1B80480-CDAA-4FCC-85C5-D020D9607712}" destId="{7CB1284F-31F0-4C53-8CE1-FA003DD6B417}" srcOrd="0" destOrd="0" presId="urn:microsoft.com/office/officeart/2005/8/layout/hierarchy1"/>
    <dgm:cxn modelId="{7A81B951-799E-48A1-BDC0-15007482B03C}" srcId="{880C9A15-69DC-4981-BBDA-CF410E4C441B}" destId="{536E9F60-AB10-4AE3-B400-2DE85F0D6EBE}" srcOrd="0" destOrd="0" parTransId="{B35B259A-6E68-4826-94AE-6174055A6328}" sibTransId="{429425D8-7238-4B06-9D53-63B45FDF09EB}"/>
    <dgm:cxn modelId="{D43AF6A2-A6AC-40FC-8B80-0D4A1CB9E784}" srcId="{536E9F60-AB10-4AE3-B400-2DE85F0D6EBE}" destId="{0AFD9E77-ABEC-4356-A51C-23CF7EBF56AC}" srcOrd="1" destOrd="0" parTransId="{D1B80480-CDAA-4FCC-85C5-D020D9607712}" sibTransId="{116F0E1B-B5A1-493D-A43C-43CA47A99AD5}"/>
    <dgm:cxn modelId="{693B3AA5-AC20-4D73-A763-4F7AEFC0B186}" srcId="{D4992F5A-0E64-4998-805A-76E98856831A}" destId="{36C82104-0DDF-4BAD-A6EA-EBDA8E132F08}" srcOrd="0" destOrd="0" parTransId="{2643ECD7-25B5-42A8-A6BF-F3A3631AE83D}" sibTransId="{55B8EDA1-3A6A-4D24-B194-35DEC3871D46}"/>
    <dgm:cxn modelId="{83110DAD-FF84-4441-BE04-C6033C96F5E0}" type="presOf" srcId="{4BEF09B7-5CB5-4B28-BAD9-5191D849DA18}" destId="{A84977A6-9C6B-450A-B676-E6328CCB9FF7}" srcOrd="0" destOrd="0" presId="urn:microsoft.com/office/officeart/2005/8/layout/hierarchy1"/>
    <dgm:cxn modelId="{FC6EEEB0-8D9B-4DDC-817B-37A120183BBB}" type="presOf" srcId="{2643ECD7-25B5-42A8-A6BF-F3A3631AE83D}" destId="{4AA76ED5-5187-4900-91A7-B8EF23CBE46C}" srcOrd="0" destOrd="0" presId="urn:microsoft.com/office/officeart/2005/8/layout/hierarchy1"/>
    <dgm:cxn modelId="{46D14BC4-B8C7-43A9-9538-5542D95B6392}" type="presOf" srcId="{36C82104-0DDF-4BAD-A6EA-EBDA8E132F08}" destId="{8C578284-1DCE-4FDE-9922-69FF3F204EFA}" srcOrd="0" destOrd="0" presId="urn:microsoft.com/office/officeart/2005/8/layout/hierarchy1"/>
    <dgm:cxn modelId="{569732C8-A7EA-44A6-B12B-600F85267D56}" type="presOf" srcId="{0D501C5D-22F1-4229-9F77-243118FDC867}" destId="{CA874C00-87EC-4F4A-8DB9-7585415BD1DC}" srcOrd="0" destOrd="0" presId="urn:microsoft.com/office/officeart/2005/8/layout/hierarchy1"/>
    <dgm:cxn modelId="{D77C25D5-9756-4A07-80EF-5EA332A72A73}" type="presOf" srcId="{536E9F60-AB10-4AE3-B400-2DE85F0D6EBE}" destId="{7FAEF258-8147-4103-B899-7B109592B3E9}" srcOrd="0" destOrd="0" presId="urn:microsoft.com/office/officeart/2005/8/layout/hierarchy1"/>
    <dgm:cxn modelId="{81D0A8F3-A0F9-48FB-9B1B-289E6E761ED4}" srcId="{536E9F60-AB10-4AE3-B400-2DE85F0D6EBE}" destId="{D4992F5A-0E64-4998-805A-76E98856831A}" srcOrd="0" destOrd="0" parTransId="{0D501C5D-22F1-4229-9F77-243118FDC867}" sibTransId="{B2F7BAA9-718C-43A1-AA8F-544A73B210A8}"/>
    <dgm:cxn modelId="{102D6A67-4AA6-474E-A478-AC5D2CB04EEC}" type="presParOf" srcId="{3C0C8C7C-73D7-4E14-B28A-08B46FCF5D43}" destId="{C2925F18-8C21-4506-A6AF-6A675DA35A2C}" srcOrd="0" destOrd="0" presId="urn:microsoft.com/office/officeart/2005/8/layout/hierarchy1"/>
    <dgm:cxn modelId="{4F239E62-833D-4B20-AD05-148B36B00E6A}" type="presParOf" srcId="{C2925F18-8C21-4506-A6AF-6A675DA35A2C}" destId="{E788573A-C0EF-4FAC-918A-0BBB0A144FA5}" srcOrd="0" destOrd="0" presId="urn:microsoft.com/office/officeart/2005/8/layout/hierarchy1"/>
    <dgm:cxn modelId="{3850AC80-ED40-4C28-81D6-D605CB6CFEF1}" type="presParOf" srcId="{E788573A-C0EF-4FAC-918A-0BBB0A144FA5}" destId="{CB4B3411-9789-4F73-89C8-C429653026B3}" srcOrd="0" destOrd="0" presId="urn:microsoft.com/office/officeart/2005/8/layout/hierarchy1"/>
    <dgm:cxn modelId="{1247DB74-10E1-4DF9-A50D-313B0AEA7242}" type="presParOf" srcId="{E788573A-C0EF-4FAC-918A-0BBB0A144FA5}" destId="{7FAEF258-8147-4103-B899-7B109592B3E9}" srcOrd="1" destOrd="0" presId="urn:microsoft.com/office/officeart/2005/8/layout/hierarchy1"/>
    <dgm:cxn modelId="{0A6513B6-4B34-4F10-A30A-96C473CAB686}" type="presParOf" srcId="{C2925F18-8C21-4506-A6AF-6A675DA35A2C}" destId="{3C0EA682-958F-4C5C-B9C2-A52FF708006F}" srcOrd="1" destOrd="0" presId="urn:microsoft.com/office/officeart/2005/8/layout/hierarchy1"/>
    <dgm:cxn modelId="{C99D0E44-9CE7-46CA-AAEC-FB474ADADA2B}" type="presParOf" srcId="{3C0EA682-958F-4C5C-B9C2-A52FF708006F}" destId="{CA874C00-87EC-4F4A-8DB9-7585415BD1DC}" srcOrd="0" destOrd="0" presId="urn:microsoft.com/office/officeart/2005/8/layout/hierarchy1"/>
    <dgm:cxn modelId="{84140173-02EA-4D3C-A63F-5BF08C27895B}" type="presParOf" srcId="{3C0EA682-958F-4C5C-B9C2-A52FF708006F}" destId="{65517E6C-E4C5-4A27-8A2C-A68CC0E39BEC}" srcOrd="1" destOrd="0" presId="urn:microsoft.com/office/officeart/2005/8/layout/hierarchy1"/>
    <dgm:cxn modelId="{83D23BD3-661A-4838-8D5B-26CAEA84BB39}" type="presParOf" srcId="{65517E6C-E4C5-4A27-8A2C-A68CC0E39BEC}" destId="{3D693973-800A-4334-A63F-F1BEE2B8FA71}" srcOrd="0" destOrd="0" presId="urn:microsoft.com/office/officeart/2005/8/layout/hierarchy1"/>
    <dgm:cxn modelId="{4898EBFF-063B-437F-A598-87FEFEC5FCEA}" type="presParOf" srcId="{3D693973-800A-4334-A63F-F1BEE2B8FA71}" destId="{6DF2DB90-4EBC-46FF-9957-B1309B73A261}" srcOrd="0" destOrd="0" presId="urn:microsoft.com/office/officeart/2005/8/layout/hierarchy1"/>
    <dgm:cxn modelId="{387397F1-9D8F-4CB8-A4F9-FBC1270E2B80}" type="presParOf" srcId="{3D693973-800A-4334-A63F-F1BEE2B8FA71}" destId="{5346D61C-D598-4A3C-87CE-87EC9708C71D}" srcOrd="1" destOrd="0" presId="urn:microsoft.com/office/officeart/2005/8/layout/hierarchy1"/>
    <dgm:cxn modelId="{CA866DF6-519B-4B8B-ABED-C71FC1FE19AC}" type="presParOf" srcId="{65517E6C-E4C5-4A27-8A2C-A68CC0E39BEC}" destId="{6B0B56D5-869A-4991-902B-45DE63A3B957}" srcOrd="1" destOrd="0" presId="urn:microsoft.com/office/officeart/2005/8/layout/hierarchy1"/>
    <dgm:cxn modelId="{48157CAB-331A-4B42-A2A9-28304EB8466B}" type="presParOf" srcId="{6B0B56D5-869A-4991-902B-45DE63A3B957}" destId="{4AA76ED5-5187-4900-91A7-B8EF23CBE46C}" srcOrd="0" destOrd="0" presId="urn:microsoft.com/office/officeart/2005/8/layout/hierarchy1"/>
    <dgm:cxn modelId="{5B480238-CDFA-4440-A75C-DD6ECC30792B}" type="presParOf" srcId="{6B0B56D5-869A-4991-902B-45DE63A3B957}" destId="{84345734-C23F-4B38-A0CB-E8B49896851A}" srcOrd="1" destOrd="0" presId="urn:microsoft.com/office/officeart/2005/8/layout/hierarchy1"/>
    <dgm:cxn modelId="{50610FDF-D787-4D78-B80B-D228D9F9060E}" type="presParOf" srcId="{84345734-C23F-4B38-A0CB-E8B49896851A}" destId="{3F62B492-62B2-41CC-A434-97E840522B94}" srcOrd="0" destOrd="0" presId="urn:microsoft.com/office/officeart/2005/8/layout/hierarchy1"/>
    <dgm:cxn modelId="{2D4A7035-5FED-48D4-BBD2-274F9C78619B}" type="presParOf" srcId="{3F62B492-62B2-41CC-A434-97E840522B94}" destId="{5381CFD4-9F74-4F5A-82C0-18522C814C60}" srcOrd="0" destOrd="0" presId="urn:microsoft.com/office/officeart/2005/8/layout/hierarchy1"/>
    <dgm:cxn modelId="{BBF6F0F1-9BE6-4324-A4E2-FAA9A8710945}" type="presParOf" srcId="{3F62B492-62B2-41CC-A434-97E840522B94}" destId="{8C578284-1DCE-4FDE-9922-69FF3F204EFA}" srcOrd="1" destOrd="0" presId="urn:microsoft.com/office/officeart/2005/8/layout/hierarchy1"/>
    <dgm:cxn modelId="{BD32E2D7-59A0-4436-89DD-0054DF31E2E6}" type="presParOf" srcId="{84345734-C23F-4B38-A0CB-E8B49896851A}" destId="{0A734D91-6EC1-4C1C-A741-07D153594700}" srcOrd="1" destOrd="0" presId="urn:microsoft.com/office/officeart/2005/8/layout/hierarchy1"/>
    <dgm:cxn modelId="{256B26F9-F95D-4F44-983A-9173AB8A8A28}" type="presParOf" srcId="{3C0EA682-958F-4C5C-B9C2-A52FF708006F}" destId="{7CB1284F-31F0-4C53-8CE1-FA003DD6B417}" srcOrd="2" destOrd="0" presId="urn:microsoft.com/office/officeart/2005/8/layout/hierarchy1"/>
    <dgm:cxn modelId="{216B4067-AA1C-4FA6-AC38-8A6D12449954}" type="presParOf" srcId="{3C0EA682-958F-4C5C-B9C2-A52FF708006F}" destId="{59247A4A-27C5-487E-B6C2-69A292C11550}" srcOrd="3" destOrd="0" presId="urn:microsoft.com/office/officeart/2005/8/layout/hierarchy1"/>
    <dgm:cxn modelId="{A03A2601-DC3A-48F3-AFA9-4C2F327E75EC}" type="presParOf" srcId="{59247A4A-27C5-487E-B6C2-69A292C11550}" destId="{73F43302-AA1C-4C61-BC94-1DCABAAA1845}" srcOrd="0" destOrd="0" presId="urn:microsoft.com/office/officeart/2005/8/layout/hierarchy1"/>
    <dgm:cxn modelId="{4D4D69CE-B3FA-47F4-98D4-3DCA9CAC3A27}" type="presParOf" srcId="{73F43302-AA1C-4C61-BC94-1DCABAAA1845}" destId="{17C02C3A-6877-4570-A3AB-F57E04752988}" srcOrd="0" destOrd="0" presId="urn:microsoft.com/office/officeart/2005/8/layout/hierarchy1"/>
    <dgm:cxn modelId="{A9C9D6FE-634E-427C-8620-B3310CC33E91}" type="presParOf" srcId="{73F43302-AA1C-4C61-BC94-1DCABAAA1845}" destId="{C445B8DF-4725-45E0-AD0F-87C0BEFA1160}" srcOrd="1" destOrd="0" presId="urn:microsoft.com/office/officeart/2005/8/layout/hierarchy1"/>
    <dgm:cxn modelId="{64C98943-A02D-4687-975C-51ADE5A7B276}" type="presParOf" srcId="{59247A4A-27C5-487E-B6C2-69A292C11550}" destId="{947A7F46-B296-48C7-8D88-CFF248CE0BD7}" srcOrd="1" destOrd="0" presId="urn:microsoft.com/office/officeart/2005/8/layout/hierarchy1"/>
    <dgm:cxn modelId="{6F3BBAB6-ECF0-4B81-AE91-9EA2106964DB}" type="presParOf" srcId="{947A7F46-B296-48C7-8D88-CFF248CE0BD7}" destId="{FE7BFE0A-4D47-44C6-9864-869FEB610637}" srcOrd="0" destOrd="0" presId="urn:microsoft.com/office/officeart/2005/8/layout/hierarchy1"/>
    <dgm:cxn modelId="{64AD13BB-50C8-4D0F-BC7F-ACD71B99805E}" type="presParOf" srcId="{947A7F46-B296-48C7-8D88-CFF248CE0BD7}" destId="{64362412-73CF-444F-ACDB-B3D94556D089}" srcOrd="1" destOrd="0" presId="urn:microsoft.com/office/officeart/2005/8/layout/hierarchy1"/>
    <dgm:cxn modelId="{F8641024-78C7-4526-A470-C19E25345B3D}" type="presParOf" srcId="{64362412-73CF-444F-ACDB-B3D94556D089}" destId="{0E099279-7C1A-4ABD-A06B-FCBB70D86AEA}" srcOrd="0" destOrd="0" presId="urn:microsoft.com/office/officeart/2005/8/layout/hierarchy1"/>
    <dgm:cxn modelId="{C2AFE7A7-8650-4A15-ADC1-3B6E0DD1F65B}" type="presParOf" srcId="{0E099279-7C1A-4ABD-A06B-FCBB70D86AEA}" destId="{59BAAF59-EAF9-4F03-B23A-6F23640A82B3}" srcOrd="0" destOrd="0" presId="urn:microsoft.com/office/officeart/2005/8/layout/hierarchy1"/>
    <dgm:cxn modelId="{D70105F1-2F04-43FF-8C66-C3A37609ADB6}" type="presParOf" srcId="{0E099279-7C1A-4ABD-A06B-FCBB70D86AEA}" destId="{A84977A6-9C6B-450A-B676-E6328CCB9FF7}" srcOrd="1" destOrd="0" presId="urn:microsoft.com/office/officeart/2005/8/layout/hierarchy1"/>
    <dgm:cxn modelId="{FF3ECBBB-B7AB-4FDA-B650-27B6CA0A8264}" type="presParOf" srcId="{64362412-73CF-444F-ACDB-B3D94556D089}" destId="{F80AE6CA-3A24-471E-83AA-CFFF1B3E87DD}"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0C8D36-1F8E-4342-85F4-28D75DF84E3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2FD3CC06-F113-42BB-8BB6-D4BE23158775}">
      <dgm:prSet/>
      <dgm:spPr/>
      <dgm:t>
        <a:bodyPr/>
        <a:lstStyle/>
        <a:p>
          <a:pPr algn="ctr"/>
          <a:r>
            <a:rPr lang="en-US" b="1" dirty="0"/>
            <a:t>CLASSIFICATION </a:t>
          </a:r>
          <a:endParaRPr lang="en-IN" dirty="0"/>
        </a:p>
      </dgm:t>
    </dgm:pt>
    <dgm:pt modelId="{DF84764A-186E-45FB-9AF9-296BF5F80BB9}" type="parTrans" cxnId="{B9A71DB8-CEF7-4DFE-9617-9A8A0FF65233}">
      <dgm:prSet/>
      <dgm:spPr/>
      <dgm:t>
        <a:bodyPr/>
        <a:lstStyle/>
        <a:p>
          <a:endParaRPr lang="en-IN"/>
        </a:p>
      </dgm:t>
    </dgm:pt>
    <dgm:pt modelId="{369D1EA9-C234-4988-8CCB-3CAACEA5C9CB}" type="sibTrans" cxnId="{B9A71DB8-CEF7-4DFE-9617-9A8A0FF65233}">
      <dgm:prSet/>
      <dgm:spPr/>
      <dgm:t>
        <a:bodyPr/>
        <a:lstStyle/>
        <a:p>
          <a:endParaRPr lang="en-IN"/>
        </a:p>
      </dgm:t>
    </dgm:pt>
    <dgm:pt modelId="{E32AFEA4-1AD9-4C20-8447-A97A4C9B0081}" type="pres">
      <dgm:prSet presAssocID="{7B0C8D36-1F8E-4342-85F4-28D75DF84E33}" presName="linear" presStyleCnt="0">
        <dgm:presLayoutVars>
          <dgm:animLvl val="lvl"/>
          <dgm:resizeHandles val="exact"/>
        </dgm:presLayoutVars>
      </dgm:prSet>
      <dgm:spPr/>
    </dgm:pt>
    <dgm:pt modelId="{02FC3A09-8CAF-430A-828A-0ECC56FBC8B1}" type="pres">
      <dgm:prSet presAssocID="{2FD3CC06-F113-42BB-8BB6-D4BE23158775}" presName="parentText" presStyleLbl="node1" presStyleIdx="0" presStyleCnt="1" custScaleY="100197">
        <dgm:presLayoutVars>
          <dgm:chMax val="0"/>
          <dgm:bulletEnabled val="1"/>
        </dgm:presLayoutVars>
      </dgm:prSet>
      <dgm:spPr/>
    </dgm:pt>
  </dgm:ptLst>
  <dgm:cxnLst>
    <dgm:cxn modelId="{460AB802-118E-4E54-9CB0-516CFCEF4415}" type="presOf" srcId="{2FD3CC06-F113-42BB-8BB6-D4BE23158775}" destId="{02FC3A09-8CAF-430A-828A-0ECC56FBC8B1}" srcOrd="0" destOrd="0" presId="urn:microsoft.com/office/officeart/2005/8/layout/vList2"/>
    <dgm:cxn modelId="{2CC09306-D1D7-40BC-93E9-7EF725A59CB9}" type="presOf" srcId="{7B0C8D36-1F8E-4342-85F4-28D75DF84E33}" destId="{E32AFEA4-1AD9-4C20-8447-A97A4C9B0081}" srcOrd="0" destOrd="0" presId="urn:microsoft.com/office/officeart/2005/8/layout/vList2"/>
    <dgm:cxn modelId="{B9A71DB8-CEF7-4DFE-9617-9A8A0FF65233}" srcId="{7B0C8D36-1F8E-4342-85F4-28D75DF84E33}" destId="{2FD3CC06-F113-42BB-8BB6-D4BE23158775}" srcOrd="0" destOrd="0" parTransId="{DF84764A-186E-45FB-9AF9-296BF5F80BB9}" sibTransId="{369D1EA9-C234-4988-8CCB-3CAACEA5C9CB}"/>
    <dgm:cxn modelId="{9ABFAA6D-601E-4954-A60F-6AD7DEC378BD}" type="presParOf" srcId="{E32AFEA4-1AD9-4C20-8447-A97A4C9B0081}" destId="{02FC3A09-8CAF-430A-828A-0ECC56FBC8B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CE3448-C6B1-474F-9713-9CFAE251933E}"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FDC81885-35DA-498A-AD20-90CCA83F9350}">
      <dgm:prSet/>
      <dgm:spPr/>
      <dgm:t>
        <a:bodyPr/>
        <a:lstStyle/>
        <a:p>
          <a:r>
            <a:rPr lang="en-US" dirty="0"/>
            <a:t>Which of the following are classification tasks? </a:t>
          </a:r>
          <a:endParaRPr lang="en-IN" dirty="0"/>
        </a:p>
      </dgm:t>
    </dgm:pt>
    <dgm:pt modelId="{7D3A40EB-86EA-4F89-B4CA-A60C5D457CB7}" type="parTrans" cxnId="{CFBD73FF-3F2F-4F36-AF69-5E55129FCE2C}">
      <dgm:prSet/>
      <dgm:spPr/>
      <dgm:t>
        <a:bodyPr/>
        <a:lstStyle/>
        <a:p>
          <a:endParaRPr lang="en-IN"/>
        </a:p>
      </dgm:t>
    </dgm:pt>
    <dgm:pt modelId="{35796413-163D-45EC-9BD5-4DA180B2582C}" type="sibTrans" cxnId="{CFBD73FF-3F2F-4F36-AF69-5E55129FCE2C}">
      <dgm:prSet/>
      <dgm:spPr/>
      <dgm:t>
        <a:bodyPr/>
        <a:lstStyle/>
        <a:p>
          <a:endParaRPr lang="en-IN"/>
        </a:p>
      </dgm:t>
    </dgm:pt>
    <dgm:pt modelId="{B546050A-43BA-4E75-8BF2-832857039BBC}">
      <dgm:prSet/>
      <dgm:spPr/>
      <dgm:t>
        <a:bodyPr/>
        <a:lstStyle/>
        <a:p>
          <a:r>
            <a:rPr lang="en-US" dirty="0"/>
            <a:t>Find the gender of a person by analyzing his writing style </a:t>
          </a:r>
          <a:endParaRPr lang="en-IN" dirty="0"/>
        </a:p>
      </dgm:t>
    </dgm:pt>
    <dgm:pt modelId="{293BB37C-E191-4DDE-8E81-7FD54F197711}" type="parTrans" cxnId="{59B29102-6806-4386-B0A6-96BC4EAD6B81}">
      <dgm:prSet/>
      <dgm:spPr/>
      <dgm:t>
        <a:bodyPr/>
        <a:lstStyle/>
        <a:p>
          <a:endParaRPr lang="en-IN"/>
        </a:p>
      </dgm:t>
    </dgm:pt>
    <dgm:pt modelId="{BA627ED6-674B-4D63-966D-DF05510C39E5}" type="sibTrans" cxnId="{59B29102-6806-4386-B0A6-96BC4EAD6B81}">
      <dgm:prSet/>
      <dgm:spPr/>
      <dgm:t>
        <a:bodyPr/>
        <a:lstStyle/>
        <a:p>
          <a:endParaRPr lang="en-IN"/>
        </a:p>
      </dgm:t>
    </dgm:pt>
    <dgm:pt modelId="{03CD3619-E9FF-4BE4-A859-392F1E030DAE}">
      <dgm:prSet/>
      <dgm:spPr/>
      <dgm:t>
        <a:bodyPr/>
        <a:lstStyle/>
        <a:p>
          <a:r>
            <a:rPr lang="en-US" dirty="0"/>
            <a:t>Predict the price of a house based on floor area, number of rooms etc. </a:t>
          </a:r>
          <a:endParaRPr lang="en-IN" dirty="0"/>
        </a:p>
      </dgm:t>
    </dgm:pt>
    <dgm:pt modelId="{04B37386-4C7B-45DB-B086-924A3664D5D2}" type="parTrans" cxnId="{27119858-975A-438C-A250-AEE33510B4D6}">
      <dgm:prSet/>
      <dgm:spPr/>
      <dgm:t>
        <a:bodyPr/>
        <a:lstStyle/>
        <a:p>
          <a:endParaRPr lang="en-IN"/>
        </a:p>
      </dgm:t>
    </dgm:pt>
    <dgm:pt modelId="{EEF002D5-4853-487A-A56D-B0ECEC2D0996}" type="sibTrans" cxnId="{27119858-975A-438C-A250-AEE33510B4D6}">
      <dgm:prSet/>
      <dgm:spPr/>
      <dgm:t>
        <a:bodyPr/>
        <a:lstStyle/>
        <a:p>
          <a:endParaRPr lang="en-IN"/>
        </a:p>
      </dgm:t>
    </dgm:pt>
    <dgm:pt modelId="{AC8C5861-42AE-415E-A930-0D48CA72F8A5}">
      <dgm:prSet/>
      <dgm:spPr/>
      <dgm:t>
        <a:bodyPr/>
        <a:lstStyle/>
        <a:p>
          <a:r>
            <a:rPr lang="en-US" dirty="0"/>
            <a:t>Predict whether there will be abnormally heavy rainfall next year</a:t>
          </a:r>
          <a:endParaRPr lang="en-IN" dirty="0"/>
        </a:p>
      </dgm:t>
    </dgm:pt>
    <dgm:pt modelId="{68012D4B-81A1-4E84-8B4E-95E4C84B849F}" type="parTrans" cxnId="{BCBF0C5E-8EFC-477C-AF74-D3BD92E1C7D1}">
      <dgm:prSet/>
      <dgm:spPr/>
      <dgm:t>
        <a:bodyPr/>
        <a:lstStyle/>
        <a:p>
          <a:endParaRPr lang="en-IN"/>
        </a:p>
      </dgm:t>
    </dgm:pt>
    <dgm:pt modelId="{0699F712-0B2E-4661-A25B-A7E93F0CA7FD}" type="sibTrans" cxnId="{BCBF0C5E-8EFC-477C-AF74-D3BD92E1C7D1}">
      <dgm:prSet/>
      <dgm:spPr/>
      <dgm:t>
        <a:bodyPr/>
        <a:lstStyle/>
        <a:p>
          <a:endParaRPr lang="en-IN"/>
        </a:p>
      </dgm:t>
    </dgm:pt>
    <dgm:pt modelId="{E3C46FB0-2CD6-4A83-A7CD-F7CB3C9F0A60}">
      <dgm:prSet/>
      <dgm:spPr/>
      <dgm:t>
        <a:bodyPr/>
        <a:lstStyle/>
        <a:p>
          <a:r>
            <a:rPr lang="en-US" dirty="0"/>
            <a:t>Predict the number of copies of a book that will be sold this month </a:t>
          </a:r>
          <a:endParaRPr lang="en-IN" dirty="0"/>
        </a:p>
      </dgm:t>
    </dgm:pt>
    <dgm:pt modelId="{C90061D5-C0ED-4367-B0F1-D270358A2EEA}" type="parTrans" cxnId="{6493738A-035B-40EF-BC60-EC9684803F83}">
      <dgm:prSet/>
      <dgm:spPr/>
      <dgm:t>
        <a:bodyPr/>
        <a:lstStyle/>
        <a:p>
          <a:endParaRPr lang="en-US"/>
        </a:p>
      </dgm:t>
    </dgm:pt>
    <dgm:pt modelId="{0E9383AF-D077-4F84-BBB7-54E612E0FBB0}" type="sibTrans" cxnId="{6493738A-035B-40EF-BC60-EC9684803F83}">
      <dgm:prSet/>
      <dgm:spPr/>
      <dgm:t>
        <a:bodyPr/>
        <a:lstStyle/>
        <a:p>
          <a:endParaRPr lang="en-US"/>
        </a:p>
      </dgm:t>
    </dgm:pt>
    <dgm:pt modelId="{222985B9-BA1E-477C-82D8-7450D388F8A7}" type="pres">
      <dgm:prSet presAssocID="{AACE3448-C6B1-474F-9713-9CFAE251933E}" presName="linear" presStyleCnt="0">
        <dgm:presLayoutVars>
          <dgm:animLvl val="lvl"/>
          <dgm:resizeHandles val="exact"/>
        </dgm:presLayoutVars>
      </dgm:prSet>
      <dgm:spPr/>
    </dgm:pt>
    <dgm:pt modelId="{8E10ADF8-211E-4595-8E81-0772C48C87DA}" type="pres">
      <dgm:prSet presAssocID="{FDC81885-35DA-498A-AD20-90CCA83F9350}" presName="parentText" presStyleLbl="node1" presStyleIdx="0" presStyleCnt="1">
        <dgm:presLayoutVars>
          <dgm:chMax val="0"/>
          <dgm:bulletEnabled val="1"/>
        </dgm:presLayoutVars>
      </dgm:prSet>
      <dgm:spPr/>
    </dgm:pt>
    <dgm:pt modelId="{40D8318E-CD17-4AD5-98D1-AD82E20CC247}" type="pres">
      <dgm:prSet presAssocID="{FDC81885-35DA-498A-AD20-90CCA83F9350}" presName="childText" presStyleLbl="revTx" presStyleIdx="0" presStyleCnt="1">
        <dgm:presLayoutVars>
          <dgm:bulletEnabled val="1"/>
        </dgm:presLayoutVars>
      </dgm:prSet>
      <dgm:spPr/>
    </dgm:pt>
  </dgm:ptLst>
  <dgm:cxnLst>
    <dgm:cxn modelId="{59B29102-6806-4386-B0A6-96BC4EAD6B81}" srcId="{FDC81885-35DA-498A-AD20-90CCA83F9350}" destId="{B546050A-43BA-4E75-8BF2-832857039BBC}" srcOrd="0" destOrd="0" parTransId="{293BB37C-E191-4DDE-8E81-7FD54F197711}" sibTransId="{BA627ED6-674B-4D63-966D-DF05510C39E5}"/>
    <dgm:cxn modelId="{8092261E-72B3-45ED-A39A-04E060FED0CD}" type="presOf" srcId="{AACE3448-C6B1-474F-9713-9CFAE251933E}" destId="{222985B9-BA1E-477C-82D8-7450D388F8A7}" srcOrd="0" destOrd="0" presId="urn:microsoft.com/office/officeart/2005/8/layout/vList2"/>
    <dgm:cxn modelId="{C07C5938-F618-42AC-A7B7-029642E33447}" type="presOf" srcId="{AC8C5861-42AE-415E-A930-0D48CA72F8A5}" destId="{40D8318E-CD17-4AD5-98D1-AD82E20CC247}" srcOrd="0" destOrd="2" presId="urn:microsoft.com/office/officeart/2005/8/layout/vList2"/>
    <dgm:cxn modelId="{BCBF0C5E-8EFC-477C-AF74-D3BD92E1C7D1}" srcId="{FDC81885-35DA-498A-AD20-90CCA83F9350}" destId="{AC8C5861-42AE-415E-A930-0D48CA72F8A5}" srcOrd="2" destOrd="0" parTransId="{68012D4B-81A1-4E84-8B4E-95E4C84B849F}" sibTransId="{0699F712-0B2E-4661-A25B-A7E93F0CA7FD}"/>
    <dgm:cxn modelId="{C2C5EF66-3AA8-4F86-89EB-8BA068B33D90}" type="presOf" srcId="{FDC81885-35DA-498A-AD20-90CCA83F9350}" destId="{8E10ADF8-211E-4595-8E81-0772C48C87DA}" srcOrd="0" destOrd="0" presId="urn:microsoft.com/office/officeart/2005/8/layout/vList2"/>
    <dgm:cxn modelId="{27119858-975A-438C-A250-AEE33510B4D6}" srcId="{FDC81885-35DA-498A-AD20-90CCA83F9350}" destId="{03CD3619-E9FF-4BE4-A859-392F1E030DAE}" srcOrd="1" destOrd="0" parTransId="{04B37386-4C7B-45DB-B086-924A3664D5D2}" sibTransId="{EEF002D5-4853-487A-A56D-B0ECEC2D0996}"/>
    <dgm:cxn modelId="{BC811289-157C-4230-9E5E-2CC4DE14EF86}" type="presOf" srcId="{03CD3619-E9FF-4BE4-A859-392F1E030DAE}" destId="{40D8318E-CD17-4AD5-98D1-AD82E20CC247}" srcOrd="0" destOrd="1" presId="urn:microsoft.com/office/officeart/2005/8/layout/vList2"/>
    <dgm:cxn modelId="{6493738A-035B-40EF-BC60-EC9684803F83}" srcId="{FDC81885-35DA-498A-AD20-90CCA83F9350}" destId="{E3C46FB0-2CD6-4A83-A7CD-F7CB3C9F0A60}" srcOrd="3" destOrd="0" parTransId="{C90061D5-C0ED-4367-B0F1-D270358A2EEA}" sibTransId="{0E9383AF-D077-4F84-BBB7-54E612E0FBB0}"/>
    <dgm:cxn modelId="{EB7351E4-9BBB-4406-A7E0-0A1D39CCD1E9}" type="presOf" srcId="{E3C46FB0-2CD6-4A83-A7CD-F7CB3C9F0A60}" destId="{40D8318E-CD17-4AD5-98D1-AD82E20CC247}" srcOrd="0" destOrd="3" presId="urn:microsoft.com/office/officeart/2005/8/layout/vList2"/>
    <dgm:cxn modelId="{5650BEF0-7072-43F3-BBBB-554867DC0861}" type="presOf" srcId="{B546050A-43BA-4E75-8BF2-832857039BBC}" destId="{40D8318E-CD17-4AD5-98D1-AD82E20CC247}" srcOrd="0" destOrd="0" presId="urn:microsoft.com/office/officeart/2005/8/layout/vList2"/>
    <dgm:cxn modelId="{CFBD73FF-3F2F-4F36-AF69-5E55129FCE2C}" srcId="{AACE3448-C6B1-474F-9713-9CFAE251933E}" destId="{FDC81885-35DA-498A-AD20-90CCA83F9350}" srcOrd="0" destOrd="0" parTransId="{7D3A40EB-86EA-4F89-B4CA-A60C5D457CB7}" sibTransId="{35796413-163D-45EC-9BD5-4DA180B2582C}"/>
    <dgm:cxn modelId="{4A78E976-9243-446B-A2EA-06AF769EE749}" type="presParOf" srcId="{222985B9-BA1E-477C-82D8-7450D388F8A7}" destId="{8E10ADF8-211E-4595-8E81-0772C48C87DA}" srcOrd="0" destOrd="0" presId="urn:microsoft.com/office/officeart/2005/8/layout/vList2"/>
    <dgm:cxn modelId="{C078CA2C-7020-45FB-A3E3-6C7B72FF3026}" type="presParOf" srcId="{222985B9-BA1E-477C-82D8-7450D388F8A7}" destId="{40D8318E-CD17-4AD5-98D1-AD82E20CC247}"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0C8D36-1F8E-4342-85F4-28D75DF84E3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2FD3CC06-F113-42BB-8BB6-D4BE23158775}">
      <dgm:prSet/>
      <dgm:spPr/>
      <dgm:t>
        <a:bodyPr/>
        <a:lstStyle/>
        <a:p>
          <a:pPr algn="ctr"/>
          <a:r>
            <a:rPr lang="en-US" b="1" dirty="0"/>
            <a:t>CLASSIFICATION </a:t>
          </a:r>
          <a:endParaRPr lang="en-IN" dirty="0"/>
        </a:p>
      </dgm:t>
    </dgm:pt>
    <dgm:pt modelId="{DF84764A-186E-45FB-9AF9-296BF5F80BB9}" type="parTrans" cxnId="{B9A71DB8-CEF7-4DFE-9617-9A8A0FF65233}">
      <dgm:prSet/>
      <dgm:spPr/>
      <dgm:t>
        <a:bodyPr/>
        <a:lstStyle/>
        <a:p>
          <a:endParaRPr lang="en-IN"/>
        </a:p>
      </dgm:t>
    </dgm:pt>
    <dgm:pt modelId="{369D1EA9-C234-4988-8CCB-3CAACEA5C9CB}" type="sibTrans" cxnId="{B9A71DB8-CEF7-4DFE-9617-9A8A0FF65233}">
      <dgm:prSet/>
      <dgm:spPr/>
      <dgm:t>
        <a:bodyPr/>
        <a:lstStyle/>
        <a:p>
          <a:endParaRPr lang="en-IN"/>
        </a:p>
      </dgm:t>
    </dgm:pt>
    <dgm:pt modelId="{E32AFEA4-1AD9-4C20-8447-A97A4C9B0081}" type="pres">
      <dgm:prSet presAssocID="{7B0C8D36-1F8E-4342-85F4-28D75DF84E33}" presName="linear" presStyleCnt="0">
        <dgm:presLayoutVars>
          <dgm:animLvl val="lvl"/>
          <dgm:resizeHandles val="exact"/>
        </dgm:presLayoutVars>
      </dgm:prSet>
      <dgm:spPr/>
    </dgm:pt>
    <dgm:pt modelId="{02FC3A09-8CAF-430A-828A-0ECC56FBC8B1}" type="pres">
      <dgm:prSet presAssocID="{2FD3CC06-F113-42BB-8BB6-D4BE23158775}" presName="parentText" presStyleLbl="node1" presStyleIdx="0" presStyleCnt="1" custScaleY="100197">
        <dgm:presLayoutVars>
          <dgm:chMax val="0"/>
          <dgm:bulletEnabled val="1"/>
        </dgm:presLayoutVars>
      </dgm:prSet>
      <dgm:spPr/>
    </dgm:pt>
  </dgm:ptLst>
  <dgm:cxnLst>
    <dgm:cxn modelId="{63E6605C-8A62-4DD2-9D96-03AF6C873D92}" type="presOf" srcId="{2FD3CC06-F113-42BB-8BB6-D4BE23158775}" destId="{02FC3A09-8CAF-430A-828A-0ECC56FBC8B1}" srcOrd="0" destOrd="0" presId="urn:microsoft.com/office/officeart/2005/8/layout/vList2"/>
    <dgm:cxn modelId="{1E226FAF-F588-44E0-AD51-60ABBCCF0FE8}" type="presOf" srcId="{7B0C8D36-1F8E-4342-85F4-28D75DF84E33}" destId="{E32AFEA4-1AD9-4C20-8447-A97A4C9B0081}" srcOrd="0" destOrd="0" presId="urn:microsoft.com/office/officeart/2005/8/layout/vList2"/>
    <dgm:cxn modelId="{B9A71DB8-CEF7-4DFE-9617-9A8A0FF65233}" srcId="{7B0C8D36-1F8E-4342-85F4-28D75DF84E33}" destId="{2FD3CC06-F113-42BB-8BB6-D4BE23158775}" srcOrd="0" destOrd="0" parTransId="{DF84764A-186E-45FB-9AF9-296BF5F80BB9}" sibTransId="{369D1EA9-C234-4988-8CCB-3CAACEA5C9CB}"/>
    <dgm:cxn modelId="{3FA579AC-7E53-4B1B-9165-E54F18202AEE}" type="presParOf" srcId="{E32AFEA4-1AD9-4C20-8447-A97A4C9B0081}" destId="{02FC3A09-8CAF-430A-828A-0ECC56FBC8B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CE3448-C6B1-474F-9713-9CFAE251933E}"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FDC81885-35DA-498A-AD20-90CCA83F9350}">
      <dgm:prSet/>
      <dgm:spPr/>
      <dgm:t>
        <a:bodyPr/>
        <a:lstStyle/>
        <a:p>
          <a:r>
            <a:rPr lang="en-US" dirty="0"/>
            <a:t>Which of the following are classification tasks? </a:t>
          </a:r>
          <a:endParaRPr lang="en-IN" dirty="0"/>
        </a:p>
      </dgm:t>
    </dgm:pt>
    <dgm:pt modelId="{7D3A40EB-86EA-4F89-B4CA-A60C5D457CB7}" type="parTrans" cxnId="{CFBD73FF-3F2F-4F36-AF69-5E55129FCE2C}">
      <dgm:prSet/>
      <dgm:spPr/>
      <dgm:t>
        <a:bodyPr/>
        <a:lstStyle/>
        <a:p>
          <a:endParaRPr lang="en-IN"/>
        </a:p>
      </dgm:t>
    </dgm:pt>
    <dgm:pt modelId="{35796413-163D-45EC-9BD5-4DA180B2582C}" type="sibTrans" cxnId="{CFBD73FF-3F2F-4F36-AF69-5E55129FCE2C}">
      <dgm:prSet/>
      <dgm:spPr/>
      <dgm:t>
        <a:bodyPr/>
        <a:lstStyle/>
        <a:p>
          <a:endParaRPr lang="en-IN"/>
        </a:p>
      </dgm:t>
    </dgm:pt>
    <dgm:pt modelId="{B546050A-43BA-4E75-8BF2-832857039BBC}">
      <dgm:prSet/>
      <dgm:spPr/>
      <dgm:t>
        <a:bodyPr/>
        <a:lstStyle/>
        <a:p>
          <a:r>
            <a:rPr lang="en-US" dirty="0">
              <a:solidFill>
                <a:srgbClr val="FF0000"/>
              </a:solidFill>
            </a:rPr>
            <a:t>Find the gender of a person by analyzing his writing style </a:t>
          </a:r>
          <a:endParaRPr lang="en-IN" dirty="0">
            <a:solidFill>
              <a:srgbClr val="FF0000"/>
            </a:solidFill>
          </a:endParaRPr>
        </a:p>
      </dgm:t>
    </dgm:pt>
    <dgm:pt modelId="{293BB37C-E191-4DDE-8E81-7FD54F197711}" type="parTrans" cxnId="{59B29102-6806-4386-B0A6-96BC4EAD6B81}">
      <dgm:prSet/>
      <dgm:spPr/>
      <dgm:t>
        <a:bodyPr/>
        <a:lstStyle/>
        <a:p>
          <a:endParaRPr lang="en-IN"/>
        </a:p>
      </dgm:t>
    </dgm:pt>
    <dgm:pt modelId="{BA627ED6-674B-4D63-966D-DF05510C39E5}" type="sibTrans" cxnId="{59B29102-6806-4386-B0A6-96BC4EAD6B81}">
      <dgm:prSet/>
      <dgm:spPr/>
      <dgm:t>
        <a:bodyPr/>
        <a:lstStyle/>
        <a:p>
          <a:endParaRPr lang="en-IN"/>
        </a:p>
      </dgm:t>
    </dgm:pt>
    <dgm:pt modelId="{03CD3619-E9FF-4BE4-A859-392F1E030DAE}">
      <dgm:prSet/>
      <dgm:spPr/>
      <dgm:t>
        <a:bodyPr/>
        <a:lstStyle/>
        <a:p>
          <a:r>
            <a:rPr lang="en-US" dirty="0"/>
            <a:t>Predict the price of a house based on floor area, number of rooms etc. </a:t>
          </a:r>
          <a:endParaRPr lang="en-IN" dirty="0"/>
        </a:p>
      </dgm:t>
    </dgm:pt>
    <dgm:pt modelId="{04B37386-4C7B-45DB-B086-924A3664D5D2}" type="parTrans" cxnId="{27119858-975A-438C-A250-AEE33510B4D6}">
      <dgm:prSet/>
      <dgm:spPr/>
      <dgm:t>
        <a:bodyPr/>
        <a:lstStyle/>
        <a:p>
          <a:endParaRPr lang="en-IN"/>
        </a:p>
      </dgm:t>
    </dgm:pt>
    <dgm:pt modelId="{EEF002D5-4853-487A-A56D-B0ECEC2D0996}" type="sibTrans" cxnId="{27119858-975A-438C-A250-AEE33510B4D6}">
      <dgm:prSet/>
      <dgm:spPr/>
      <dgm:t>
        <a:bodyPr/>
        <a:lstStyle/>
        <a:p>
          <a:endParaRPr lang="en-IN"/>
        </a:p>
      </dgm:t>
    </dgm:pt>
    <dgm:pt modelId="{AC8C5861-42AE-415E-A930-0D48CA72F8A5}">
      <dgm:prSet/>
      <dgm:spPr/>
      <dgm:t>
        <a:bodyPr/>
        <a:lstStyle/>
        <a:p>
          <a:r>
            <a:rPr lang="en-US" dirty="0">
              <a:solidFill>
                <a:srgbClr val="FF0000"/>
              </a:solidFill>
            </a:rPr>
            <a:t>Predict whether there will be abnormally heavy rainfall next year</a:t>
          </a:r>
          <a:endParaRPr lang="en-IN" dirty="0">
            <a:solidFill>
              <a:srgbClr val="FF0000"/>
            </a:solidFill>
          </a:endParaRPr>
        </a:p>
      </dgm:t>
    </dgm:pt>
    <dgm:pt modelId="{68012D4B-81A1-4E84-8B4E-95E4C84B849F}" type="parTrans" cxnId="{BCBF0C5E-8EFC-477C-AF74-D3BD92E1C7D1}">
      <dgm:prSet/>
      <dgm:spPr/>
      <dgm:t>
        <a:bodyPr/>
        <a:lstStyle/>
        <a:p>
          <a:endParaRPr lang="en-IN"/>
        </a:p>
      </dgm:t>
    </dgm:pt>
    <dgm:pt modelId="{0699F712-0B2E-4661-A25B-A7E93F0CA7FD}" type="sibTrans" cxnId="{BCBF0C5E-8EFC-477C-AF74-D3BD92E1C7D1}">
      <dgm:prSet/>
      <dgm:spPr/>
      <dgm:t>
        <a:bodyPr/>
        <a:lstStyle/>
        <a:p>
          <a:endParaRPr lang="en-IN"/>
        </a:p>
      </dgm:t>
    </dgm:pt>
    <dgm:pt modelId="{E3C46FB0-2CD6-4A83-A7CD-F7CB3C9F0A60}">
      <dgm:prSet/>
      <dgm:spPr/>
      <dgm:t>
        <a:bodyPr/>
        <a:lstStyle/>
        <a:p>
          <a:r>
            <a:rPr lang="en-US" dirty="0"/>
            <a:t>Predict the number of copies of a book that will be sold this month </a:t>
          </a:r>
          <a:endParaRPr lang="en-IN" dirty="0"/>
        </a:p>
      </dgm:t>
    </dgm:pt>
    <dgm:pt modelId="{C90061D5-C0ED-4367-B0F1-D270358A2EEA}" type="parTrans" cxnId="{6493738A-035B-40EF-BC60-EC9684803F83}">
      <dgm:prSet/>
      <dgm:spPr/>
      <dgm:t>
        <a:bodyPr/>
        <a:lstStyle/>
        <a:p>
          <a:endParaRPr lang="en-US"/>
        </a:p>
      </dgm:t>
    </dgm:pt>
    <dgm:pt modelId="{0E9383AF-D077-4F84-BBB7-54E612E0FBB0}" type="sibTrans" cxnId="{6493738A-035B-40EF-BC60-EC9684803F83}">
      <dgm:prSet/>
      <dgm:spPr/>
      <dgm:t>
        <a:bodyPr/>
        <a:lstStyle/>
        <a:p>
          <a:endParaRPr lang="en-US"/>
        </a:p>
      </dgm:t>
    </dgm:pt>
    <dgm:pt modelId="{222985B9-BA1E-477C-82D8-7450D388F8A7}" type="pres">
      <dgm:prSet presAssocID="{AACE3448-C6B1-474F-9713-9CFAE251933E}" presName="linear" presStyleCnt="0">
        <dgm:presLayoutVars>
          <dgm:animLvl val="lvl"/>
          <dgm:resizeHandles val="exact"/>
        </dgm:presLayoutVars>
      </dgm:prSet>
      <dgm:spPr/>
    </dgm:pt>
    <dgm:pt modelId="{8E10ADF8-211E-4595-8E81-0772C48C87DA}" type="pres">
      <dgm:prSet presAssocID="{FDC81885-35DA-498A-AD20-90CCA83F9350}" presName="parentText" presStyleLbl="node1" presStyleIdx="0" presStyleCnt="1">
        <dgm:presLayoutVars>
          <dgm:chMax val="0"/>
          <dgm:bulletEnabled val="1"/>
        </dgm:presLayoutVars>
      </dgm:prSet>
      <dgm:spPr/>
    </dgm:pt>
    <dgm:pt modelId="{40D8318E-CD17-4AD5-98D1-AD82E20CC247}" type="pres">
      <dgm:prSet presAssocID="{FDC81885-35DA-498A-AD20-90CCA83F9350}" presName="childText" presStyleLbl="revTx" presStyleIdx="0" presStyleCnt="1">
        <dgm:presLayoutVars>
          <dgm:bulletEnabled val="1"/>
        </dgm:presLayoutVars>
      </dgm:prSet>
      <dgm:spPr/>
    </dgm:pt>
  </dgm:ptLst>
  <dgm:cxnLst>
    <dgm:cxn modelId="{59B29102-6806-4386-B0A6-96BC4EAD6B81}" srcId="{FDC81885-35DA-498A-AD20-90CCA83F9350}" destId="{B546050A-43BA-4E75-8BF2-832857039BBC}" srcOrd="0" destOrd="0" parTransId="{293BB37C-E191-4DDE-8E81-7FD54F197711}" sibTransId="{BA627ED6-674B-4D63-966D-DF05510C39E5}"/>
    <dgm:cxn modelId="{8C665B05-B5A3-412F-A90A-0EE88AF8F79B}" type="presOf" srcId="{E3C46FB0-2CD6-4A83-A7CD-F7CB3C9F0A60}" destId="{40D8318E-CD17-4AD5-98D1-AD82E20CC247}" srcOrd="0" destOrd="3" presId="urn:microsoft.com/office/officeart/2005/8/layout/vList2"/>
    <dgm:cxn modelId="{BCBF0C5E-8EFC-477C-AF74-D3BD92E1C7D1}" srcId="{FDC81885-35DA-498A-AD20-90CCA83F9350}" destId="{AC8C5861-42AE-415E-A930-0D48CA72F8A5}" srcOrd="2" destOrd="0" parTransId="{68012D4B-81A1-4E84-8B4E-95E4C84B849F}" sibTransId="{0699F712-0B2E-4661-A25B-A7E93F0CA7FD}"/>
    <dgm:cxn modelId="{C1F9E64E-8181-4896-93D2-5F66A0447762}" type="presOf" srcId="{AACE3448-C6B1-474F-9713-9CFAE251933E}" destId="{222985B9-BA1E-477C-82D8-7450D388F8A7}" srcOrd="0" destOrd="0" presId="urn:microsoft.com/office/officeart/2005/8/layout/vList2"/>
    <dgm:cxn modelId="{2AC4BC54-F669-4E88-B9F2-7F08876D7014}" type="presOf" srcId="{B546050A-43BA-4E75-8BF2-832857039BBC}" destId="{40D8318E-CD17-4AD5-98D1-AD82E20CC247}" srcOrd="0" destOrd="0" presId="urn:microsoft.com/office/officeart/2005/8/layout/vList2"/>
    <dgm:cxn modelId="{4CF23A75-2D61-406A-AED5-E2BBACADC9C0}" type="presOf" srcId="{AC8C5861-42AE-415E-A930-0D48CA72F8A5}" destId="{40D8318E-CD17-4AD5-98D1-AD82E20CC247}" srcOrd="0" destOrd="2" presId="urn:microsoft.com/office/officeart/2005/8/layout/vList2"/>
    <dgm:cxn modelId="{27119858-975A-438C-A250-AEE33510B4D6}" srcId="{FDC81885-35DA-498A-AD20-90CCA83F9350}" destId="{03CD3619-E9FF-4BE4-A859-392F1E030DAE}" srcOrd="1" destOrd="0" parTransId="{04B37386-4C7B-45DB-B086-924A3664D5D2}" sibTransId="{EEF002D5-4853-487A-A56D-B0ECEC2D0996}"/>
    <dgm:cxn modelId="{415F7B5A-8F77-45A2-A478-31099AA25CD6}" type="presOf" srcId="{FDC81885-35DA-498A-AD20-90CCA83F9350}" destId="{8E10ADF8-211E-4595-8E81-0772C48C87DA}" srcOrd="0" destOrd="0" presId="urn:microsoft.com/office/officeart/2005/8/layout/vList2"/>
    <dgm:cxn modelId="{6493738A-035B-40EF-BC60-EC9684803F83}" srcId="{FDC81885-35DA-498A-AD20-90CCA83F9350}" destId="{E3C46FB0-2CD6-4A83-A7CD-F7CB3C9F0A60}" srcOrd="3" destOrd="0" parTransId="{C90061D5-C0ED-4367-B0F1-D270358A2EEA}" sibTransId="{0E9383AF-D077-4F84-BBB7-54E612E0FBB0}"/>
    <dgm:cxn modelId="{FB29E6F2-85EB-4B1F-A22D-DDA8EC14A25C}" type="presOf" srcId="{03CD3619-E9FF-4BE4-A859-392F1E030DAE}" destId="{40D8318E-CD17-4AD5-98D1-AD82E20CC247}" srcOrd="0" destOrd="1" presId="urn:microsoft.com/office/officeart/2005/8/layout/vList2"/>
    <dgm:cxn modelId="{CFBD73FF-3F2F-4F36-AF69-5E55129FCE2C}" srcId="{AACE3448-C6B1-474F-9713-9CFAE251933E}" destId="{FDC81885-35DA-498A-AD20-90CCA83F9350}" srcOrd="0" destOrd="0" parTransId="{7D3A40EB-86EA-4F89-B4CA-A60C5D457CB7}" sibTransId="{35796413-163D-45EC-9BD5-4DA180B2582C}"/>
    <dgm:cxn modelId="{695E3DAA-2677-4044-86AE-464140A53BA7}" type="presParOf" srcId="{222985B9-BA1E-477C-82D8-7450D388F8A7}" destId="{8E10ADF8-211E-4595-8E81-0772C48C87DA}" srcOrd="0" destOrd="0" presId="urn:microsoft.com/office/officeart/2005/8/layout/vList2"/>
    <dgm:cxn modelId="{4FF5D430-A9EC-4F3B-B601-147695C8EDB7}" type="presParOf" srcId="{222985B9-BA1E-477C-82D8-7450D388F8A7}" destId="{40D8318E-CD17-4AD5-98D1-AD82E20CC247}"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6D2146-ACEA-49EE-B68E-243B1092F0C8}"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CC7E9881-5A0B-44EC-AE3C-9520EBF2A537}">
      <dgm:prSet/>
      <dgm:spPr/>
      <dgm:t>
        <a:bodyPr/>
        <a:lstStyle/>
        <a:p>
          <a:pPr algn="ctr"/>
          <a:r>
            <a:rPr lang="en-US" b="1" dirty="0"/>
            <a:t>REGRESSION</a:t>
          </a:r>
          <a:endParaRPr lang="en-IN" dirty="0"/>
        </a:p>
      </dgm:t>
    </dgm:pt>
    <dgm:pt modelId="{BE1FD632-E2B5-4016-A064-6114F5CF3F39}" type="parTrans" cxnId="{AFFA74F3-B886-4686-8236-D67B9540DE70}">
      <dgm:prSet/>
      <dgm:spPr/>
      <dgm:t>
        <a:bodyPr/>
        <a:lstStyle/>
        <a:p>
          <a:pPr algn="ctr"/>
          <a:endParaRPr lang="en-IN"/>
        </a:p>
      </dgm:t>
    </dgm:pt>
    <dgm:pt modelId="{247E1B06-73B9-49F9-8C6D-9B24290E4C17}" type="sibTrans" cxnId="{AFFA74F3-B886-4686-8236-D67B9540DE70}">
      <dgm:prSet/>
      <dgm:spPr/>
      <dgm:t>
        <a:bodyPr/>
        <a:lstStyle/>
        <a:p>
          <a:pPr algn="ctr"/>
          <a:endParaRPr lang="en-IN"/>
        </a:p>
      </dgm:t>
    </dgm:pt>
    <dgm:pt modelId="{4B54F696-6241-4260-AF20-D7222B72CBBA}" type="pres">
      <dgm:prSet presAssocID="{D66D2146-ACEA-49EE-B68E-243B1092F0C8}" presName="linear" presStyleCnt="0">
        <dgm:presLayoutVars>
          <dgm:animLvl val="lvl"/>
          <dgm:resizeHandles val="exact"/>
        </dgm:presLayoutVars>
      </dgm:prSet>
      <dgm:spPr/>
    </dgm:pt>
    <dgm:pt modelId="{546E6B98-88FD-45CF-80B1-226C2E75EFCD}" type="pres">
      <dgm:prSet presAssocID="{CC7E9881-5A0B-44EC-AE3C-9520EBF2A537}" presName="parentText" presStyleLbl="node1" presStyleIdx="0" presStyleCnt="1" custScaleX="99792" custScaleY="100197">
        <dgm:presLayoutVars>
          <dgm:chMax val="0"/>
          <dgm:bulletEnabled val="1"/>
        </dgm:presLayoutVars>
      </dgm:prSet>
      <dgm:spPr/>
    </dgm:pt>
  </dgm:ptLst>
  <dgm:cxnLst>
    <dgm:cxn modelId="{5B3CFA07-5EB9-43AE-BB96-FF38D1E5AE0B}" type="presOf" srcId="{CC7E9881-5A0B-44EC-AE3C-9520EBF2A537}" destId="{546E6B98-88FD-45CF-80B1-226C2E75EFCD}" srcOrd="0" destOrd="0" presId="urn:microsoft.com/office/officeart/2005/8/layout/vList2"/>
    <dgm:cxn modelId="{AFFA74F3-B886-4686-8236-D67B9540DE70}" srcId="{D66D2146-ACEA-49EE-B68E-243B1092F0C8}" destId="{CC7E9881-5A0B-44EC-AE3C-9520EBF2A537}" srcOrd="0" destOrd="0" parTransId="{BE1FD632-E2B5-4016-A064-6114F5CF3F39}" sibTransId="{247E1B06-73B9-49F9-8C6D-9B24290E4C17}"/>
    <dgm:cxn modelId="{5CAEA8F7-B412-4306-9021-85A1C894A751}" type="presOf" srcId="{D66D2146-ACEA-49EE-B68E-243B1092F0C8}" destId="{4B54F696-6241-4260-AF20-D7222B72CBBA}" srcOrd="0" destOrd="0" presId="urn:microsoft.com/office/officeart/2005/8/layout/vList2"/>
    <dgm:cxn modelId="{52F1F639-858A-4430-90FA-E166EEA5BDE1}" type="presParOf" srcId="{4B54F696-6241-4260-AF20-D7222B72CBBA}" destId="{546E6B98-88FD-45CF-80B1-226C2E75EFC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012DD-BE80-4034-BB7A-45E76845B300}">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Supervised Learning</a:t>
          </a:r>
          <a:endParaRPr lang="en-IN" sz="4700" kern="1200" dirty="0"/>
        </a:p>
      </dsp:txBody>
      <dsp:txXfrm>
        <a:off x="55030" y="62882"/>
        <a:ext cx="12081940" cy="10172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469CF-2ED4-42F5-BC68-0A718FCB2189}">
      <dsp:nvSpPr>
        <dsp:cNvPr id="0" name=""/>
        <dsp:cNvSpPr/>
      </dsp:nvSpPr>
      <dsp:spPr>
        <a:xfrm>
          <a:off x="0" y="155216"/>
          <a:ext cx="11474449"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Which ONE of the following are regression tasks? </a:t>
          </a:r>
          <a:endParaRPr lang="en-IN" sz="4100" kern="1200" dirty="0"/>
        </a:p>
      </dsp:txBody>
      <dsp:txXfrm>
        <a:off x="48005" y="203221"/>
        <a:ext cx="11378439" cy="887374"/>
      </dsp:txXfrm>
    </dsp:sp>
    <dsp:sp modelId="{3809FFCD-CC86-445A-A5E7-C742D0A7D3F4}">
      <dsp:nvSpPr>
        <dsp:cNvPr id="0" name=""/>
        <dsp:cNvSpPr/>
      </dsp:nvSpPr>
      <dsp:spPr>
        <a:xfrm>
          <a:off x="0" y="1138601"/>
          <a:ext cx="11474449" cy="220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314"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a:t> Predict the age of a person </a:t>
          </a:r>
          <a:endParaRPr lang="en-IN" sz="3200" kern="1200" dirty="0"/>
        </a:p>
        <a:p>
          <a:pPr marL="285750" lvl="1" indent="-285750" algn="l" defTabSz="1422400">
            <a:lnSpc>
              <a:spcPct val="90000"/>
            </a:lnSpc>
            <a:spcBef>
              <a:spcPct val="0"/>
            </a:spcBef>
            <a:spcAft>
              <a:spcPct val="20000"/>
            </a:spcAft>
            <a:buChar char="•"/>
          </a:pPr>
          <a:r>
            <a:rPr lang="en-US" sz="3200" kern="1200" dirty="0"/>
            <a:t> Predict the country from where the person comes from </a:t>
          </a:r>
          <a:endParaRPr lang="en-IN" sz="3200" kern="1200" dirty="0"/>
        </a:p>
        <a:p>
          <a:pPr marL="285750" lvl="1" indent="-285750" algn="l" defTabSz="1422400">
            <a:lnSpc>
              <a:spcPct val="90000"/>
            </a:lnSpc>
            <a:spcBef>
              <a:spcPct val="0"/>
            </a:spcBef>
            <a:spcAft>
              <a:spcPct val="20000"/>
            </a:spcAft>
            <a:buChar char="•"/>
          </a:pPr>
          <a:r>
            <a:rPr lang="en-US" sz="3200" kern="1200" dirty="0"/>
            <a:t> Predict whether the price of petroleum will increase tomorrow </a:t>
          </a:r>
          <a:endParaRPr lang="en-IN" sz="3200" kern="1200" dirty="0"/>
        </a:p>
        <a:p>
          <a:pPr marL="285750" lvl="1" indent="-285750" algn="l" defTabSz="1422400">
            <a:lnSpc>
              <a:spcPct val="90000"/>
            </a:lnSpc>
            <a:spcBef>
              <a:spcPct val="0"/>
            </a:spcBef>
            <a:spcAft>
              <a:spcPct val="20000"/>
            </a:spcAft>
            <a:buChar char="•"/>
          </a:pPr>
          <a:r>
            <a:rPr lang="en-US" sz="3200" kern="1200" dirty="0"/>
            <a:t> Predict whether a document is related to science</a:t>
          </a:r>
          <a:endParaRPr lang="en-IN" sz="3200" kern="1200" dirty="0"/>
        </a:p>
      </dsp:txBody>
      <dsp:txXfrm>
        <a:off x="0" y="1138601"/>
        <a:ext cx="11474449" cy="22066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E6B98-88FD-45CF-80B1-226C2E75EFCD}">
      <dsp:nvSpPr>
        <dsp:cNvPr id="0" name=""/>
        <dsp:cNvSpPr/>
      </dsp:nvSpPr>
      <dsp:spPr>
        <a:xfrm>
          <a:off x="12679" y="6742"/>
          <a:ext cx="1216664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REGRESSION</a:t>
          </a:r>
          <a:endParaRPr lang="en-IN" sz="4700" kern="1200" dirty="0"/>
        </a:p>
      </dsp:txBody>
      <dsp:txXfrm>
        <a:off x="67817" y="61880"/>
        <a:ext cx="12056364" cy="10192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469CF-2ED4-42F5-BC68-0A718FCB2189}">
      <dsp:nvSpPr>
        <dsp:cNvPr id="0" name=""/>
        <dsp:cNvSpPr/>
      </dsp:nvSpPr>
      <dsp:spPr>
        <a:xfrm>
          <a:off x="0" y="194118"/>
          <a:ext cx="11335657" cy="959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Which ONE of the following are regression tasks? </a:t>
          </a:r>
          <a:endParaRPr lang="en-IN" sz="4000" kern="1200" dirty="0"/>
        </a:p>
      </dsp:txBody>
      <dsp:txXfrm>
        <a:off x="46834" y="240952"/>
        <a:ext cx="11241989" cy="865732"/>
      </dsp:txXfrm>
    </dsp:sp>
    <dsp:sp modelId="{3809FFCD-CC86-445A-A5E7-C742D0A7D3F4}">
      <dsp:nvSpPr>
        <dsp:cNvPr id="0" name=""/>
        <dsp:cNvSpPr/>
      </dsp:nvSpPr>
      <dsp:spPr>
        <a:xfrm>
          <a:off x="0" y="1153518"/>
          <a:ext cx="11335657"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90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solidFill>
                <a:srgbClr val="FF0000"/>
              </a:solidFill>
            </a:rPr>
            <a:t> Predict the age of a person </a:t>
          </a:r>
          <a:endParaRPr lang="en-IN" sz="3100" kern="1200" dirty="0">
            <a:solidFill>
              <a:srgbClr val="FF0000"/>
            </a:solidFill>
          </a:endParaRPr>
        </a:p>
        <a:p>
          <a:pPr marL="285750" lvl="1" indent="-285750" algn="l" defTabSz="1377950">
            <a:lnSpc>
              <a:spcPct val="90000"/>
            </a:lnSpc>
            <a:spcBef>
              <a:spcPct val="0"/>
            </a:spcBef>
            <a:spcAft>
              <a:spcPct val="20000"/>
            </a:spcAft>
            <a:buChar char="•"/>
          </a:pPr>
          <a:r>
            <a:rPr lang="en-US" sz="3100" kern="1200" dirty="0"/>
            <a:t> Predict the country from where the person comes from </a:t>
          </a:r>
          <a:endParaRPr lang="en-IN" sz="3100" kern="1200" dirty="0"/>
        </a:p>
        <a:p>
          <a:pPr marL="285750" lvl="1" indent="-285750" algn="l" defTabSz="1377950">
            <a:lnSpc>
              <a:spcPct val="90000"/>
            </a:lnSpc>
            <a:spcBef>
              <a:spcPct val="0"/>
            </a:spcBef>
            <a:spcAft>
              <a:spcPct val="20000"/>
            </a:spcAft>
            <a:buChar char="•"/>
          </a:pPr>
          <a:r>
            <a:rPr lang="en-US" sz="3100" kern="1200" dirty="0"/>
            <a:t> Predict whether the price of petroleum will increase tomorrow </a:t>
          </a:r>
          <a:endParaRPr lang="en-IN" sz="3100" kern="1200" dirty="0"/>
        </a:p>
        <a:p>
          <a:pPr marL="285750" lvl="1" indent="-285750" algn="l" defTabSz="1377950">
            <a:lnSpc>
              <a:spcPct val="90000"/>
            </a:lnSpc>
            <a:spcBef>
              <a:spcPct val="0"/>
            </a:spcBef>
            <a:spcAft>
              <a:spcPct val="20000"/>
            </a:spcAft>
            <a:buChar char="•"/>
          </a:pPr>
          <a:r>
            <a:rPr lang="en-US" sz="3100" kern="1200" dirty="0"/>
            <a:t> Predict whether a document is related to science</a:t>
          </a:r>
          <a:endParaRPr lang="en-IN" sz="3100" kern="1200" dirty="0"/>
        </a:p>
      </dsp:txBody>
      <dsp:txXfrm>
        <a:off x="0" y="1153518"/>
        <a:ext cx="11335657" cy="2152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85B72-38DF-4519-A83F-1805F45C8AB5}">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Un-Supervised Learning</a:t>
          </a:r>
          <a:endParaRPr lang="en-IN" sz="4700" kern="1200" dirty="0"/>
        </a:p>
      </dsp:txBody>
      <dsp:txXfrm>
        <a:off x="55138" y="61880"/>
        <a:ext cx="12081724" cy="10192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005BD-6A10-424F-B641-95F41B86A2AB}">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Un -Supervised Learning</a:t>
          </a:r>
          <a:endParaRPr lang="en-IN" sz="4700" kern="1200" dirty="0"/>
        </a:p>
      </dsp:txBody>
      <dsp:txXfrm>
        <a:off x="55138" y="61880"/>
        <a:ext cx="12081724" cy="10192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96ABE-EF1E-462B-BDED-AD31500C48E8}">
      <dsp:nvSpPr>
        <dsp:cNvPr id="0" name=""/>
        <dsp:cNvSpPr/>
      </dsp:nvSpPr>
      <dsp:spPr>
        <a:xfrm>
          <a:off x="0" y="221135"/>
          <a:ext cx="11292115"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Which of the following are examples of unsupervised learning? </a:t>
          </a:r>
          <a:endParaRPr lang="en-IN" sz="3300" kern="1200" dirty="0"/>
        </a:p>
      </dsp:txBody>
      <dsp:txXfrm>
        <a:off x="38638" y="259773"/>
        <a:ext cx="11214839" cy="714229"/>
      </dsp:txXfrm>
    </dsp:sp>
    <dsp:sp modelId="{218CD87E-85FF-47A4-8897-5311FFD2C9EB}">
      <dsp:nvSpPr>
        <dsp:cNvPr id="0" name=""/>
        <dsp:cNvSpPr/>
      </dsp:nvSpPr>
      <dsp:spPr>
        <a:xfrm>
          <a:off x="0" y="1012641"/>
          <a:ext cx="11292115" cy="215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525"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Group news articles based on text similarity </a:t>
          </a:r>
          <a:endParaRPr lang="en-IN" sz="2600" kern="1200" dirty="0"/>
        </a:p>
        <a:p>
          <a:pPr marL="228600" lvl="1" indent="-228600" algn="l" defTabSz="1155700">
            <a:lnSpc>
              <a:spcPct val="90000"/>
            </a:lnSpc>
            <a:spcBef>
              <a:spcPct val="0"/>
            </a:spcBef>
            <a:spcAft>
              <a:spcPct val="20000"/>
            </a:spcAft>
            <a:buChar char="•"/>
          </a:pPr>
          <a:r>
            <a:rPr lang="en-US" sz="2600" kern="1200" dirty="0"/>
            <a:t>Make clusters of books on similar topics in a library </a:t>
          </a:r>
          <a:endParaRPr lang="en-IN" sz="2600" kern="1200" dirty="0"/>
        </a:p>
        <a:p>
          <a:pPr marL="228600" lvl="1" indent="-228600" algn="l" defTabSz="1155700">
            <a:lnSpc>
              <a:spcPct val="90000"/>
            </a:lnSpc>
            <a:spcBef>
              <a:spcPct val="0"/>
            </a:spcBef>
            <a:spcAft>
              <a:spcPct val="20000"/>
            </a:spcAft>
            <a:buChar char="•"/>
          </a:pPr>
          <a:r>
            <a:rPr lang="en-US" sz="2600" kern="1200" dirty="0"/>
            <a:t>Filter out spam emails </a:t>
          </a:r>
          <a:endParaRPr lang="en-IN" sz="2600" kern="1200" dirty="0"/>
        </a:p>
        <a:p>
          <a:pPr marL="228600" lvl="1" indent="-228600" algn="l" defTabSz="1155700">
            <a:lnSpc>
              <a:spcPct val="90000"/>
            </a:lnSpc>
            <a:spcBef>
              <a:spcPct val="0"/>
            </a:spcBef>
            <a:spcAft>
              <a:spcPct val="20000"/>
            </a:spcAft>
            <a:buChar char="•"/>
          </a:pPr>
          <a:r>
            <a:rPr lang="en-US" sz="2600" kern="1200" dirty="0"/>
            <a:t>Segment online customers into two classes based on their age group – below 25 or above 25 </a:t>
          </a:r>
          <a:endParaRPr lang="en-IN" sz="2600" kern="1200" dirty="0"/>
        </a:p>
      </dsp:txBody>
      <dsp:txXfrm>
        <a:off x="0" y="1012641"/>
        <a:ext cx="11292115" cy="215176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005BD-6A10-424F-B641-95F41B86A2AB}">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Un -Supervised Learning</a:t>
          </a:r>
          <a:endParaRPr lang="en-IN" sz="4700" kern="1200" dirty="0"/>
        </a:p>
      </dsp:txBody>
      <dsp:txXfrm>
        <a:off x="55138" y="61880"/>
        <a:ext cx="12081724" cy="10192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96ABE-EF1E-462B-BDED-AD31500C48E8}">
      <dsp:nvSpPr>
        <dsp:cNvPr id="0" name=""/>
        <dsp:cNvSpPr/>
      </dsp:nvSpPr>
      <dsp:spPr>
        <a:xfrm>
          <a:off x="0" y="221135"/>
          <a:ext cx="11146973"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Which of the following are examples of unsupervised learning? </a:t>
          </a:r>
          <a:endParaRPr lang="en-IN" sz="3300" kern="1200" dirty="0"/>
        </a:p>
      </dsp:txBody>
      <dsp:txXfrm>
        <a:off x="38638" y="259773"/>
        <a:ext cx="11069697" cy="714229"/>
      </dsp:txXfrm>
    </dsp:sp>
    <dsp:sp modelId="{218CD87E-85FF-47A4-8897-5311FFD2C9EB}">
      <dsp:nvSpPr>
        <dsp:cNvPr id="0" name=""/>
        <dsp:cNvSpPr/>
      </dsp:nvSpPr>
      <dsp:spPr>
        <a:xfrm>
          <a:off x="0" y="1012641"/>
          <a:ext cx="11146973" cy="215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91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solidFill>
                <a:srgbClr val="FF0000"/>
              </a:solidFill>
            </a:rPr>
            <a:t>Group news articles based on text similarity </a:t>
          </a:r>
          <a:endParaRPr lang="en-IN" sz="2600" kern="1200" dirty="0">
            <a:solidFill>
              <a:srgbClr val="FF0000"/>
            </a:solidFill>
          </a:endParaRPr>
        </a:p>
        <a:p>
          <a:pPr marL="228600" lvl="1" indent="-228600" algn="l" defTabSz="1155700">
            <a:lnSpc>
              <a:spcPct val="90000"/>
            </a:lnSpc>
            <a:spcBef>
              <a:spcPct val="0"/>
            </a:spcBef>
            <a:spcAft>
              <a:spcPct val="20000"/>
            </a:spcAft>
            <a:buChar char="•"/>
          </a:pPr>
          <a:r>
            <a:rPr lang="en-US" sz="2600" kern="1200" dirty="0">
              <a:solidFill>
                <a:srgbClr val="FF0000"/>
              </a:solidFill>
            </a:rPr>
            <a:t>Make clusters of books on similar topics in a library </a:t>
          </a:r>
          <a:endParaRPr lang="en-IN" sz="2600" kern="1200" dirty="0">
            <a:solidFill>
              <a:srgbClr val="FF0000"/>
            </a:solidFill>
          </a:endParaRPr>
        </a:p>
        <a:p>
          <a:pPr marL="228600" lvl="1" indent="-228600" algn="l" defTabSz="1155700">
            <a:lnSpc>
              <a:spcPct val="90000"/>
            </a:lnSpc>
            <a:spcBef>
              <a:spcPct val="0"/>
            </a:spcBef>
            <a:spcAft>
              <a:spcPct val="20000"/>
            </a:spcAft>
            <a:buChar char="•"/>
          </a:pPr>
          <a:r>
            <a:rPr lang="en-US" sz="2600" kern="1200" dirty="0"/>
            <a:t>Filter out spam emails </a:t>
          </a:r>
          <a:endParaRPr lang="en-IN" sz="2600" kern="1200" dirty="0"/>
        </a:p>
        <a:p>
          <a:pPr marL="228600" lvl="1" indent="-228600" algn="l" defTabSz="1155700">
            <a:lnSpc>
              <a:spcPct val="90000"/>
            </a:lnSpc>
            <a:spcBef>
              <a:spcPct val="0"/>
            </a:spcBef>
            <a:spcAft>
              <a:spcPct val="20000"/>
            </a:spcAft>
            <a:buChar char="•"/>
          </a:pPr>
          <a:r>
            <a:rPr lang="en-US" sz="2600" kern="1200" dirty="0"/>
            <a:t>Segment online customers into two classes based on their age group – below 25 or above 25 </a:t>
          </a:r>
          <a:endParaRPr lang="en-IN" sz="2600" kern="1200" dirty="0"/>
        </a:p>
      </dsp:txBody>
      <dsp:txXfrm>
        <a:off x="0" y="1012641"/>
        <a:ext cx="11146973" cy="215176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8C71F-181B-499A-BE2D-01C801A93288}">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Semi Supervised Learning</a:t>
          </a:r>
          <a:endParaRPr lang="en-IN" sz="4700" kern="1200" dirty="0"/>
        </a:p>
      </dsp:txBody>
      <dsp:txXfrm>
        <a:off x="55030" y="62882"/>
        <a:ext cx="12081940" cy="101723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5D9B3-B2DF-4A74-84CD-37E43F294FC6}">
      <dsp:nvSpPr>
        <dsp:cNvPr id="0" name=""/>
        <dsp:cNvSpPr/>
      </dsp:nvSpPr>
      <dsp:spPr>
        <a:xfrm>
          <a:off x="0" y="7852"/>
          <a:ext cx="12192000" cy="1127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Reinforcement Learning</a:t>
          </a:r>
          <a:endParaRPr lang="en-IN" sz="4700" kern="1200" dirty="0"/>
        </a:p>
      </dsp:txBody>
      <dsp:txXfrm>
        <a:off x="55030" y="62882"/>
        <a:ext cx="12081940" cy="1017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58597-FDB1-444B-8C30-C8DFFE5DB6C1}">
      <dsp:nvSpPr>
        <dsp:cNvPr id="0" name=""/>
        <dsp:cNvSpPr/>
      </dsp:nvSpPr>
      <dsp:spPr>
        <a:xfrm>
          <a:off x="1111165" y="1373"/>
          <a:ext cx="2919068" cy="175144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If shape of object is rounded and depression at top having color Red then it will be </a:t>
          </a:r>
          <a:r>
            <a:rPr lang="en-US" sz="2100" kern="1200" dirty="0" err="1"/>
            <a:t>labelled</a:t>
          </a:r>
          <a:r>
            <a:rPr lang="en-US" sz="2100" kern="1200" dirty="0"/>
            <a:t> as –Apple.</a:t>
          </a:r>
          <a:endParaRPr lang="en-IN" sz="2100" kern="1200" dirty="0"/>
        </a:p>
      </dsp:txBody>
      <dsp:txXfrm>
        <a:off x="1111165" y="1373"/>
        <a:ext cx="2919068" cy="1751440"/>
      </dsp:txXfrm>
    </dsp:sp>
    <dsp:sp modelId="{20B8CE54-3ECD-4B51-89AA-D239D99C9174}">
      <dsp:nvSpPr>
        <dsp:cNvPr id="0" name=""/>
        <dsp:cNvSpPr/>
      </dsp:nvSpPr>
      <dsp:spPr>
        <a:xfrm>
          <a:off x="4322140" y="1373"/>
          <a:ext cx="2919068" cy="175144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If shape of object is rounded and depression at top having color Green then it will be </a:t>
          </a:r>
          <a:r>
            <a:rPr lang="en-US" sz="2100" kern="1200" dirty="0" err="1"/>
            <a:t>labelled</a:t>
          </a:r>
          <a:r>
            <a:rPr lang="en-US" sz="2100" kern="1200" dirty="0"/>
            <a:t> as –Green Apple.</a:t>
          </a:r>
          <a:endParaRPr lang="en-IN" sz="2100" kern="1200" dirty="0"/>
        </a:p>
      </dsp:txBody>
      <dsp:txXfrm>
        <a:off x="4322140" y="1373"/>
        <a:ext cx="2919068" cy="1751440"/>
      </dsp:txXfrm>
    </dsp:sp>
    <dsp:sp modelId="{40201F1F-2DAA-434F-AEA5-802F2728B8E3}">
      <dsp:nvSpPr>
        <dsp:cNvPr id="0" name=""/>
        <dsp:cNvSpPr/>
      </dsp:nvSpPr>
      <dsp:spPr>
        <a:xfrm>
          <a:off x="7533115" y="1373"/>
          <a:ext cx="2919068" cy="175144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If shape of object is long curving cylinder having color Green-Yellow then it will be </a:t>
          </a:r>
          <a:r>
            <a:rPr lang="en-US" sz="2100" kern="1200" dirty="0" err="1"/>
            <a:t>labelled</a:t>
          </a:r>
          <a:r>
            <a:rPr lang="en-US" sz="2100" kern="1200" dirty="0"/>
            <a:t> as –Banana.</a:t>
          </a:r>
          <a:endParaRPr lang="en-IN" sz="2100" kern="1200" dirty="0"/>
        </a:p>
      </dsp:txBody>
      <dsp:txXfrm>
        <a:off x="7533115" y="1373"/>
        <a:ext cx="2919068" cy="17514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C1214-19D6-489A-B7AC-437F3B9F32E0}">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CATEGORICAL VS CONTINOUS</a:t>
          </a:r>
          <a:endParaRPr lang="en-IN" sz="4700" kern="1200" dirty="0"/>
        </a:p>
      </dsp:txBody>
      <dsp:txXfrm>
        <a:off x="55138" y="61880"/>
        <a:ext cx="12081724" cy="101923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12C55-11AF-460C-B83C-94C2BF3DDDBD}">
      <dsp:nvSpPr>
        <dsp:cNvPr id="0" name=""/>
        <dsp:cNvSpPr/>
      </dsp:nvSpPr>
      <dsp:spPr>
        <a:xfrm rot="21300000">
          <a:off x="747850" y="1794699"/>
          <a:ext cx="10305774" cy="901638"/>
        </a:xfrm>
        <a:prstGeom prst="mathMin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03CB76B9-927D-4B51-80F0-4167AD0D34C7}">
      <dsp:nvSpPr>
        <dsp:cNvPr id="0" name=""/>
        <dsp:cNvSpPr/>
      </dsp:nvSpPr>
      <dsp:spPr>
        <a:xfrm>
          <a:off x="1416177" y="224551"/>
          <a:ext cx="3540442" cy="1796414"/>
        </a:xfrm>
        <a:prstGeom prst="down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3266450-F857-4017-8BB4-D543CB9476D1}">
      <dsp:nvSpPr>
        <dsp:cNvPr id="0" name=""/>
        <dsp:cNvSpPr/>
      </dsp:nvSpPr>
      <dsp:spPr>
        <a:xfrm>
          <a:off x="6254781" y="0"/>
          <a:ext cx="3776472" cy="1886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US" sz="2300" b="1" kern="1200" dirty="0"/>
            <a:t>CATEGORICAL:</a:t>
          </a:r>
          <a:endParaRPr lang="en-IN" sz="2300" kern="1200" dirty="0"/>
        </a:p>
        <a:p>
          <a:pPr marL="171450" lvl="1" indent="-171450" algn="l" defTabSz="800100">
            <a:lnSpc>
              <a:spcPct val="90000"/>
            </a:lnSpc>
            <a:spcBef>
              <a:spcPct val="0"/>
            </a:spcBef>
            <a:spcAft>
              <a:spcPct val="15000"/>
            </a:spcAft>
            <a:buChar char="•"/>
          </a:pPr>
          <a:r>
            <a:rPr lang="en-US" sz="1800" kern="1200" dirty="0"/>
            <a:t>Finite number of  categories of classes</a:t>
          </a:r>
          <a:endParaRPr lang="en-IN" sz="1800" kern="1200" dirty="0"/>
        </a:p>
        <a:p>
          <a:pPr marL="171450" lvl="1" indent="-171450" algn="l" defTabSz="800100">
            <a:lnSpc>
              <a:spcPct val="90000"/>
            </a:lnSpc>
            <a:spcBef>
              <a:spcPct val="0"/>
            </a:spcBef>
            <a:spcAft>
              <a:spcPct val="15000"/>
            </a:spcAft>
            <a:buChar char="•"/>
          </a:pPr>
          <a:r>
            <a:rPr lang="en-US" sz="1800" kern="1200" dirty="0"/>
            <a:t>Gender, age group, Presence or absence of something</a:t>
          </a:r>
          <a:endParaRPr lang="en-IN" sz="1800" kern="1200" dirty="0"/>
        </a:p>
      </dsp:txBody>
      <dsp:txXfrm>
        <a:off x="6254781" y="0"/>
        <a:ext cx="3776472" cy="1886235"/>
      </dsp:txXfrm>
    </dsp:sp>
    <dsp:sp modelId="{5524EF76-C916-4A30-BAD0-FABD99267D96}">
      <dsp:nvSpPr>
        <dsp:cNvPr id="0" name=""/>
        <dsp:cNvSpPr/>
      </dsp:nvSpPr>
      <dsp:spPr>
        <a:xfrm>
          <a:off x="6844855" y="2470070"/>
          <a:ext cx="3540442" cy="1796414"/>
        </a:xfrm>
        <a:prstGeom prst="up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4982157-5704-46D8-A5EE-176C180E04D9}">
      <dsp:nvSpPr>
        <dsp:cNvPr id="0" name=""/>
        <dsp:cNvSpPr/>
      </dsp:nvSpPr>
      <dsp:spPr>
        <a:xfrm>
          <a:off x="1770221" y="2604801"/>
          <a:ext cx="3776472" cy="1886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US" sz="2300" b="1" kern="1200" dirty="0"/>
            <a:t>CONTINOUS:</a:t>
          </a:r>
          <a:endParaRPr lang="en-IN" sz="2300" kern="1200" dirty="0"/>
        </a:p>
        <a:p>
          <a:pPr marL="171450" lvl="1" indent="-171450" algn="l" defTabSz="800100">
            <a:lnSpc>
              <a:spcPct val="90000"/>
            </a:lnSpc>
            <a:spcBef>
              <a:spcPct val="0"/>
            </a:spcBef>
            <a:spcAft>
              <a:spcPct val="15000"/>
            </a:spcAft>
            <a:buChar char="•"/>
          </a:pPr>
          <a:r>
            <a:rPr lang="en-US" sz="1800" kern="1200" dirty="0"/>
            <a:t>Infinite number of  values</a:t>
          </a:r>
          <a:endParaRPr lang="en-IN" sz="1800" kern="1200" dirty="0"/>
        </a:p>
        <a:p>
          <a:pPr marL="171450" lvl="1" indent="-171450" algn="l" defTabSz="800100">
            <a:lnSpc>
              <a:spcPct val="90000"/>
            </a:lnSpc>
            <a:spcBef>
              <a:spcPct val="0"/>
            </a:spcBef>
            <a:spcAft>
              <a:spcPct val="15000"/>
            </a:spcAft>
            <a:buChar char="•"/>
          </a:pPr>
          <a:r>
            <a:rPr lang="en-US" sz="1800" kern="1200" dirty="0"/>
            <a:t>Age, height, weight, price</a:t>
          </a:r>
          <a:endParaRPr lang="en-IN" sz="1800" kern="1200" dirty="0"/>
        </a:p>
      </dsp:txBody>
      <dsp:txXfrm>
        <a:off x="1770221" y="2604801"/>
        <a:ext cx="3776472" cy="18862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869EE-B0BB-43F7-B693-1B0BDF15B0BC}">
      <dsp:nvSpPr>
        <dsp:cNvPr id="0" name=""/>
        <dsp:cNvSpPr/>
      </dsp:nvSpPr>
      <dsp:spPr>
        <a:xfrm>
          <a:off x="0" y="7852"/>
          <a:ext cx="12191999"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Introduction to simple linear regression</a:t>
          </a:r>
          <a:endParaRPr lang="en-IN" sz="4700" kern="1200" dirty="0"/>
        </a:p>
      </dsp:txBody>
      <dsp:txXfrm>
        <a:off x="55030" y="62882"/>
        <a:ext cx="12081939" cy="101723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011B1-6534-400A-BC4E-5FFE9A73DCD4}">
      <dsp:nvSpPr>
        <dsp:cNvPr id="0" name=""/>
        <dsp:cNvSpPr/>
      </dsp:nvSpPr>
      <dsp:spPr>
        <a:xfrm>
          <a:off x="0" y="12430"/>
          <a:ext cx="11263085" cy="9945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dirty="0"/>
            <a:t>Relation between variables where changes in some variables may “explain” or possibly “cause” changes in other variables.  </a:t>
          </a:r>
          <a:endParaRPr lang="en-IN" sz="2500" kern="1200" dirty="0"/>
        </a:p>
      </dsp:txBody>
      <dsp:txXfrm>
        <a:off x="48547" y="60977"/>
        <a:ext cx="11165991" cy="897406"/>
      </dsp:txXfrm>
    </dsp:sp>
    <dsp:sp modelId="{52D9BDB0-0A9F-45DD-A14E-093608487384}">
      <dsp:nvSpPr>
        <dsp:cNvPr id="0" name=""/>
        <dsp:cNvSpPr/>
      </dsp:nvSpPr>
      <dsp:spPr>
        <a:xfrm>
          <a:off x="0" y="1078931"/>
          <a:ext cx="11263085" cy="9945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dirty="0"/>
            <a:t>Explanatory variables are termed the </a:t>
          </a:r>
          <a:r>
            <a:rPr lang="en-CA" sz="2500" b="1" kern="1200" dirty="0"/>
            <a:t>independent</a:t>
          </a:r>
          <a:r>
            <a:rPr lang="en-CA" sz="2500" kern="1200" dirty="0"/>
            <a:t> variables and the variables to be explained are termed the </a:t>
          </a:r>
          <a:r>
            <a:rPr lang="en-CA" sz="2500" b="1" kern="1200" dirty="0"/>
            <a:t>dependent</a:t>
          </a:r>
          <a:r>
            <a:rPr lang="en-CA" sz="2500" kern="1200" dirty="0"/>
            <a:t> variables.</a:t>
          </a:r>
          <a:endParaRPr lang="en-IN" sz="2500" kern="1200" dirty="0"/>
        </a:p>
      </dsp:txBody>
      <dsp:txXfrm>
        <a:off x="48547" y="1127478"/>
        <a:ext cx="11165991" cy="897406"/>
      </dsp:txXfrm>
    </dsp:sp>
    <dsp:sp modelId="{E76A4437-BA48-4ABB-8909-F920E7E65E9E}">
      <dsp:nvSpPr>
        <dsp:cNvPr id="0" name=""/>
        <dsp:cNvSpPr/>
      </dsp:nvSpPr>
      <dsp:spPr>
        <a:xfrm>
          <a:off x="0" y="2145431"/>
          <a:ext cx="11263085" cy="9945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dirty="0"/>
            <a:t>Regression model estimates the nature of the relationship between the independent and dependent variables. </a:t>
          </a:r>
          <a:endParaRPr lang="en-IN" sz="2500" kern="1200" dirty="0"/>
        </a:p>
      </dsp:txBody>
      <dsp:txXfrm>
        <a:off x="48547" y="2193978"/>
        <a:ext cx="11165991" cy="897406"/>
      </dsp:txXfrm>
    </dsp:sp>
    <dsp:sp modelId="{D393C2D5-4FA2-4C54-BDEF-715602CBD90F}">
      <dsp:nvSpPr>
        <dsp:cNvPr id="0" name=""/>
        <dsp:cNvSpPr/>
      </dsp:nvSpPr>
      <dsp:spPr>
        <a:xfrm>
          <a:off x="0" y="3139931"/>
          <a:ext cx="11263085" cy="131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603"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CA" sz="2000" kern="1200" dirty="0"/>
            <a:t>Change in dependent variables that results from changes in independent variables, </a:t>
          </a:r>
          <a:r>
            <a:rPr lang="en-CA" sz="2000" kern="1200" dirty="0" err="1"/>
            <a:t>ie</a:t>
          </a:r>
          <a:r>
            <a:rPr lang="en-CA" sz="2000" kern="1200" dirty="0"/>
            <a:t>. size of the relationship.</a:t>
          </a:r>
          <a:endParaRPr lang="en-IN" sz="2000" kern="1200" dirty="0"/>
        </a:p>
        <a:p>
          <a:pPr marL="228600" lvl="1" indent="-228600" algn="l" defTabSz="889000">
            <a:lnSpc>
              <a:spcPct val="90000"/>
            </a:lnSpc>
            <a:spcBef>
              <a:spcPct val="0"/>
            </a:spcBef>
            <a:spcAft>
              <a:spcPct val="20000"/>
            </a:spcAft>
            <a:buChar char="•"/>
          </a:pPr>
          <a:r>
            <a:rPr lang="en-CA" sz="2000" kern="1200" dirty="0"/>
            <a:t>Strength of the relationship.</a:t>
          </a:r>
          <a:endParaRPr lang="en-IN" sz="2000" kern="1200" dirty="0"/>
        </a:p>
        <a:p>
          <a:pPr marL="228600" lvl="1" indent="-228600" algn="l" defTabSz="889000">
            <a:lnSpc>
              <a:spcPct val="90000"/>
            </a:lnSpc>
            <a:spcBef>
              <a:spcPct val="0"/>
            </a:spcBef>
            <a:spcAft>
              <a:spcPct val="20000"/>
            </a:spcAft>
            <a:buChar char="•"/>
          </a:pPr>
          <a:r>
            <a:rPr lang="en-CA" sz="2000" kern="1200" dirty="0"/>
            <a:t>Statistical significance of the relationship.</a:t>
          </a:r>
          <a:endParaRPr lang="en-IN" sz="2000" kern="1200" dirty="0"/>
        </a:p>
      </dsp:txBody>
      <dsp:txXfrm>
        <a:off x="0" y="3139931"/>
        <a:ext cx="11263085" cy="13196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38CC0-7334-4CBD-9089-7C4C2FCF691F}">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Examples</a:t>
          </a:r>
          <a:endParaRPr lang="en-IN" sz="4700" kern="1200" dirty="0"/>
        </a:p>
      </dsp:txBody>
      <dsp:txXfrm>
        <a:off x="55030" y="62882"/>
        <a:ext cx="12081940" cy="101723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5C60B-1A09-4352-8BD3-A6CCE24B727E}">
      <dsp:nvSpPr>
        <dsp:cNvPr id="0" name=""/>
        <dsp:cNvSpPr/>
      </dsp:nvSpPr>
      <dsp:spPr>
        <a:xfrm>
          <a:off x="3574479" y="3013"/>
          <a:ext cx="2241351" cy="11206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CA" sz="3100" kern="1200" dirty="0"/>
            <a:t>Dependent variables</a:t>
          </a:r>
          <a:endParaRPr lang="en-IN" sz="3100" kern="1200" dirty="0"/>
        </a:p>
      </dsp:txBody>
      <dsp:txXfrm>
        <a:off x="3607302" y="35836"/>
        <a:ext cx="2175705" cy="1055029"/>
      </dsp:txXfrm>
    </dsp:sp>
    <dsp:sp modelId="{7DD9C547-12F5-411F-999D-7B320A6B18EE}">
      <dsp:nvSpPr>
        <dsp:cNvPr id="0" name=""/>
        <dsp:cNvSpPr/>
      </dsp:nvSpPr>
      <dsp:spPr>
        <a:xfrm>
          <a:off x="3798614" y="1123689"/>
          <a:ext cx="224135" cy="840506"/>
        </a:xfrm>
        <a:custGeom>
          <a:avLst/>
          <a:gdLst/>
          <a:ahLst/>
          <a:cxnLst/>
          <a:rect l="0" t="0" r="0" b="0"/>
          <a:pathLst>
            <a:path>
              <a:moveTo>
                <a:pt x="0" y="0"/>
              </a:moveTo>
              <a:lnTo>
                <a:pt x="0" y="840506"/>
              </a:lnTo>
              <a:lnTo>
                <a:pt x="224135" y="8405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A97C7A-014D-44D2-9638-0C0199F2255B}">
      <dsp:nvSpPr>
        <dsp:cNvPr id="0" name=""/>
        <dsp:cNvSpPr/>
      </dsp:nvSpPr>
      <dsp:spPr>
        <a:xfrm>
          <a:off x="4022749" y="1403858"/>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 Retail price of petrol in Chennai</a:t>
          </a:r>
          <a:endParaRPr lang="en-IN" sz="1400" kern="1200" dirty="0"/>
        </a:p>
      </dsp:txBody>
      <dsp:txXfrm>
        <a:off x="4055572" y="1436681"/>
        <a:ext cx="1727435" cy="1055029"/>
      </dsp:txXfrm>
    </dsp:sp>
    <dsp:sp modelId="{20A31DDB-DC5C-4AE5-BB09-A8E56991D582}">
      <dsp:nvSpPr>
        <dsp:cNvPr id="0" name=""/>
        <dsp:cNvSpPr/>
      </dsp:nvSpPr>
      <dsp:spPr>
        <a:xfrm>
          <a:off x="3798614" y="1123689"/>
          <a:ext cx="224135" cy="2241351"/>
        </a:xfrm>
        <a:custGeom>
          <a:avLst/>
          <a:gdLst/>
          <a:ahLst/>
          <a:cxnLst/>
          <a:rect l="0" t="0" r="0" b="0"/>
          <a:pathLst>
            <a:path>
              <a:moveTo>
                <a:pt x="0" y="0"/>
              </a:moveTo>
              <a:lnTo>
                <a:pt x="0" y="2241351"/>
              </a:lnTo>
              <a:lnTo>
                <a:pt x="224135" y="2241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DCB66C-0B08-4B74-ADB0-A978725A044A}">
      <dsp:nvSpPr>
        <dsp:cNvPr id="0" name=""/>
        <dsp:cNvSpPr/>
      </dsp:nvSpPr>
      <dsp:spPr>
        <a:xfrm>
          <a:off x="4022749" y="2804702"/>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Employment income </a:t>
          </a:r>
          <a:endParaRPr lang="en-IN" sz="1400" kern="1200" dirty="0"/>
        </a:p>
      </dsp:txBody>
      <dsp:txXfrm>
        <a:off x="4055572" y="2837525"/>
        <a:ext cx="1727435" cy="1055029"/>
      </dsp:txXfrm>
    </dsp:sp>
    <dsp:sp modelId="{E607E6F3-162A-4BD0-9A2E-43DF15C69A42}">
      <dsp:nvSpPr>
        <dsp:cNvPr id="0" name=""/>
        <dsp:cNvSpPr/>
      </dsp:nvSpPr>
      <dsp:spPr>
        <a:xfrm>
          <a:off x="3798614" y="1123689"/>
          <a:ext cx="224135" cy="3642196"/>
        </a:xfrm>
        <a:custGeom>
          <a:avLst/>
          <a:gdLst/>
          <a:ahLst/>
          <a:cxnLst/>
          <a:rect l="0" t="0" r="0" b="0"/>
          <a:pathLst>
            <a:path>
              <a:moveTo>
                <a:pt x="0" y="0"/>
              </a:moveTo>
              <a:lnTo>
                <a:pt x="0" y="3642196"/>
              </a:lnTo>
              <a:lnTo>
                <a:pt x="224135" y="3642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0D31BD-D173-4166-AE4F-C10662832182}">
      <dsp:nvSpPr>
        <dsp:cNvPr id="0" name=""/>
        <dsp:cNvSpPr/>
      </dsp:nvSpPr>
      <dsp:spPr>
        <a:xfrm>
          <a:off x="4022749" y="4205547"/>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Quantity of product sold</a:t>
          </a:r>
          <a:endParaRPr lang="en-IN" sz="1400" kern="1200" dirty="0"/>
        </a:p>
      </dsp:txBody>
      <dsp:txXfrm>
        <a:off x="4055572" y="4238370"/>
        <a:ext cx="1727435" cy="1055029"/>
      </dsp:txXfrm>
    </dsp:sp>
    <dsp:sp modelId="{EF60E3EE-026D-4220-A271-2EBCFBD09B45}">
      <dsp:nvSpPr>
        <dsp:cNvPr id="0" name=""/>
        <dsp:cNvSpPr/>
      </dsp:nvSpPr>
      <dsp:spPr>
        <a:xfrm>
          <a:off x="6376168" y="3013"/>
          <a:ext cx="2241351" cy="11206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CA" sz="3100" kern="1200" dirty="0"/>
            <a:t>Independent variables</a:t>
          </a:r>
          <a:endParaRPr lang="en-IN" sz="3100" kern="1200" dirty="0"/>
        </a:p>
      </dsp:txBody>
      <dsp:txXfrm>
        <a:off x="6408991" y="35836"/>
        <a:ext cx="2175705" cy="1055029"/>
      </dsp:txXfrm>
    </dsp:sp>
    <dsp:sp modelId="{4BFF6301-5B0F-4D56-A4A3-26A94A2A32F6}">
      <dsp:nvSpPr>
        <dsp:cNvPr id="0" name=""/>
        <dsp:cNvSpPr/>
      </dsp:nvSpPr>
      <dsp:spPr>
        <a:xfrm>
          <a:off x="6600304" y="1123689"/>
          <a:ext cx="224135" cy="840506"/>
        </a:xfrm>
        <a:custGeom>
          <a:avLst/>
          <a:gdLst/>
          <a:ahLst/>
          <a:cxnLst/>
          <a:rect l="0" t="0" r="0" b="0"/>
          <a:pathLst>
            <a:path>
              <a:moveTo>
                <a:pt x="0" y="0"/>
              </a:moveTo>
              <a:lnTo>
                <a:pt x="0" y="840506"/>
              </a:lnTo>
              <a:lnTo>
                <a:pt x="224135" y="8405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D6BE0-2429-4C7B-812C-D3C633C16709}">
      <dsp:nvSpPr>
        <dsp:cNvPr id="0" name=""/>
        <dsp:cNvSpPr/>
      </dsp:nvSpPr>
      <dsp:spPr>
        <a:xfrm>
          <a:off x="6824439" y="1403858"/>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The price of crude oil.</a:t>
          </a:r>
          <a:endParaRPr lang="en-IN" sz="1400" kern="1200" dirty="0"/>
        </a:p>
      </dsp:txBody>
      <dsp:txXfrm>
        <a:off x="6857262" y="1436681"/>
        <a:ext cx="1727435" cy="1055029"/>
      </dsp:txXfrm>
    </dsp:sp>
    <dsp:sp modelId="{5EF0EFED-D547-4E23-82D8-B9C889D22B74}">
      <dsp:nvSpPr>
        <dsp:cNvPr id="0" name=""/>
        <dsp:cNvSpPr/>
      </dsp:nvSpPr>
      <dsp:spPr>
        <a:xfrm>
          <a:off x="6600304" y="1123689"/>
          <a:ext cx="224135" cy="2241351"/>
        </a:xfrm>
        <a:custGeom>
          <a:avLst/>
          <a:gdLst/>
          <a:ahLst/>
          <a:cxnLst/>
          <a:rect l="0" t="0" r="0" b="0"/>
          <a:pathLst>
            <a:path>
              <a:moveTo>
                <a:pt x="0" y="0"/>
              </a:moveTo>
              <a:lnTo>
                <a:pt x="0" y="2241351"/>
              </a:lnTo>
              <a:lnTo>
                <a:pt x="224135" y="2241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01F877-7764-41CF-8585-1D0B5D7CC3EC}">
      <dsp:nvSpPr>
        <dsp:cNvPr id="0" name=""/>
        <dsp:cNvSpPr/>
      </dsp:nvSpPr>
      <dsp:spPr>
        <a:xfrm>
          <a:off x="6824439" y="2804702"/>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Hours of work, education, occupation, sex, age, region, years of experience, unionization status, </a:t>
          </a:r>
          <a:r>
            <a:rPr lang="en-CA" sz="1400" kern="1200" dirty="0" err="1"/>
            <a:t>etc</a:t>
          </a:r>
          <a:endParaRPr lang="en-IN" sz="1400" kern="1200" dirty="0"/>
        </a:p>
      </dsp:txBody>
      <dsp:txXfrm>
        <a:off x="6857262" y="2837525"/>
        <a:ext cx="1727435" cy="1055029"/>
      </dsp:txXfrm>
    </dsp:sp>
    <dsp:sp modelId="{AC37B05B-684F-4259-9377-A71C947466E6}">
      <dsp:nvSpPr>
        <dsp:cNvPr id="0" name=""/>
        <dsp:cNvSpPr/>
      </dsp:nvSpPr>
      <dsp:spPr>
        <a:xfrm>
          <a:off x="6600304" y="1123689"/>
          <a:ext cx="224135" cy="3642196"/>
        </a:xfrm>
        <a:custGeom>
          <a:avLst/>
          <a:gdLst/>
          <a:ahLst/>
          <a:cxnLst/>
          <a:rect l="0" t="0" r="0" b="0"/>
          <a:pathLst>
            <a:path>
              <a:moveTo>
                <a:pt x="0" y="0"/>
              </a:moveTo>
              <a:lnTo>
                <a:pt x="0" y="3642196"/>
              </a:lnTo>
              <a:lnTo>
                <a:pt x="224135" y="3642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085EFE-292B-4F4B-A70A-69DCC81CC857}">
      <dsp:nvSpPr>
        <dsp:cNvPr id="0" name=""/>
        <dsp:cNvSpPr/>
      </dsp:nvSpPr>
      <dsp:spPr>
        <a:xfrm>
          <a:off x="6824439" y="4205547"/>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Price</a:t>
          </a:r>
          <a:endParaRPr lang="en-IN" sz="1400" kern="1200" dirty="0"/>
        </a:p>
      </dsp:txBody>
      <dsp:txXfrm>
        <a:off x="6857262" y="4238370"/>
        <a:ext cx="1727435" cy="105502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9316C-9F94-44D5-9204-762559B5825C}">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err="1"/>
            <a:t>Bivariate</a:t>
          </a:r>
          <a:r>
            <a:rPr lang="en-US" sz="4700" b="1" kern="1200" dirty="0"/>
            <a:t> and multivariate models</a:t>
          </a:r>
          <a:endParaRPr lang="en-IN" sz="4700" kern="1200" dirty="0"/>
        </a:p>
      </dsp:txBody>
      <dsp:txXfrm>
        <a:off x="55030" y="62882"/>
        <a:ext cx="12081940" cy="101723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D46C5-4B2D-4107-B8D1-998A9CA80A0E}">
      <dsp:nvSpPr>
        <dsp:cNvPr id="0" name=""/>
        <dsp:cNvSpPr/>
      </dsp:nvSpPr>
      <dsp:spPr>
        <a:xfrm>
          <a:off x="0" y="7852"/>
          <a:ext cx="11800114"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err="1"/>
            <a:t>Bivariate</a:t>
          </a:r>
          <a:r>
            <a:rPr lang="en-US" sz="4700" b="1" kern="1200" dirty="0"/>
            <a:t> or simple linear regression</a:t>
          </a:r>
          <a:endParaRPr lang="en-IN" sz="4700" kern="1200" dirty="0"/>
        </a:p>
      </dsp:txBody>
      <dsp:txXfrm>
        <a:off x="55030" y="62882"/>
        <a:ext cx="11690054" cy="101723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93E8D-A9E4-4213-9EA9-62A4E209E4AC}">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Regression line</a:t>
          </a:r>
          <a:endParaRPr lang="en-IN" sz="4700" kern="1200" dirty="0"/>
        </a:p>
      </dsp:txBody>
      <dsp:txXfrm>
        <a:off x="55030" y="62882"/>
        <a:ext cx="12081940" cy="101723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20844-7DF7-475F-BE47-9153AF17EA4E}">
      <dsp:nvSpPr>
        <dsp:cNvPr id="0" name=""/>
        <dsp:cNvSpPr/>
      </dsp:nvSpPr>
      <dsp:spPr>
        <a:xfrm>
          <a:off x="0" y="9267"/>
          <a:ext cx="11466286" cy="1179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The regression model is  </a:t>
          </a:r>
          <a:endParaRPr lang="en-IN" sz="1800" kern="1200" dirty="0"/>
        </a:p>
      </dsp:txBody>
      <dsp:txXfrm>
        <a:off x="57572" y="66839"/>
        <a:ext cx="11351142" cy="1064216"/>
      </dsp:txXfrm>
    </dsp:sp>
    <dsp:sp modelId="{E9037B7F-4100-46C1-B808-AA6332F2BA40}">
      <dsp:nvSpPr>
        <dsp:cNvPr id="0" name=""/>
        <dsp:cNvSpPr/>
      </dsp:nvSpPr>
      <dsp:spPr>
        <a:xfrm>
          <a:off x="0" y="1188627"/>
          <a:ext cx="11466286" cy="117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55"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r>
            <a:rPr lang="en-CA" sz="1800" kern="1200" dirty="0"/>
            <a:t>Data about </a:t>
          </a:r>
          <a:r>
            <a:rPr lang="en-CA" sz="1800" i="1" kern="1200" dirty="0"/>
            <a:t>x</a:t>
          </a:r>
          <a:r>
            <a:rPr lang="en-CA" sz="1800" kern="1200" dirty="0"/>
            <a:t> and </a:t>
          </a:r>
          <a:r>
            <a:rPr lang="en-CA" sz="1800" i="1" kern="1200" dirty="0"/>
            <a:t>y</a:t>
          </a:r>
          <a:r>
            <a:rPr lang="en-CA" sz="1800" kern="1200" dirty="0"/>
            <a:t> are obtained from a sample.</a:t>
          </a:r>
          <a:endParaRPr lang="en-IN" sz="1800" kern="1200" dirty="0"/>
        </a:p>
        <a:p>
          <a:pPr marL="171450" lvl="1" indent="-171450" algn="l" defTabSz="800100">
            <a:lnSpc>
              <a:spcPct val="90000"/>
            </a:lnSpc>
            <a:spcBef>
              <a:spcPct val="0"/>
            </a:spcBef>
            <a:spcAft>
              <a:spcPct val="20000"/>
            </a:spcAft>
            <a:buChar char="•"/>
          </a:pPr>
          <a:r>
            <a:rPr lang="en-CA" sz="1800" kern="1200" dirty="0"/>
            <a:t>From the sample of values of </a:t>
          </a:r>
          <a:r>
            <a:rPr lang="en-CA" sz="1800" i="1" kern="1200" dirty="0"/>
            <a:t>x</a:t>
          </a:r>
          <a:r>
            <a:rPr lang="en-CA" sz="1800" kern="1200" dirty="0"/>
            <a:t> and </a:t>
          </a:r>
          <a:r>
            <a:rPr lang="en-CA" sz="1800" i="1" kern="1200" dirty="0"/>
            <a:t>y</a:t>
          </a:r>
          <a:r>
            <a:rPr lang="en-CA" sz="1800" kern="1200" dirty="0"/>
            <a:t>, estimates </a:t>
          </a:r>
          <a:r>
            <a:rPr lang="en-CA" sz="1800" i="1" kern="1200" dirty="0"/>
            <a:t>b</a:t>
          </a:r>
          <a:r>
            <a:rPr lang="en-CA" sz="1800" kern="1200" baseline="-25000" dirty="0"/>
            <a:t>0</a:t>
          </a:r>
          <a:r>
            <a:rPr lang="en-CA" sz="1800" kern="1200" dirty="0"/>
            <a:t> of </a:t>
          </a:r>
          <a:r>
            <a:rPr lang="el-GR" sz="1800" kern="1200" dirty="0"/>
            <a:t>β</a:t>
          </a:r>
          <a:r>
            <a:rPr lang="en-CA" sz="1800" kern="1200" baseline="-25000" dirty="0"/>
            <a:t>0</a:t>
          </a:r>
          <a:r>
            <a:rPr lang="en-CA" sz="1800" kern="1200" dirty="0"/>
            <a:t> and </a:t>
          </a:r>
          <a:r>
            <a:rPr lang="en-CA" sz="1800" i="1" kern="1200" dirty="0"/>
            <a:t>b</a:t>
          </a:r>
          <a:r>
            <a:rPr lang="en-CA" sz="1800" kern="1200" baseline="-25000" dirty="0"/>
            <a:t>1</a:t>
          </a:r>
          <a:r>
            <a:rPr lang="en-CA" sz="1800" kern="1200" dirty="0"/>
            <a:t> of </a:t>
          </a:r>
          <a:r>
            <a:rPr lang="el-GR" sz="1800" kern="1200" dirty="0"/>
            <a:t>β</a:t>
          </a:r>
          <a:r>
            <a:rPr lang="en-CA" sz="1800" kern="1200" baseline="-25000" dirty="0"/>
            <a:t>1</a:t>
          </a:r>
          <a:r>
            <a:rPr lang="en-CA" sz="1800" kern="1200" dirty="0"/>
            <a:t> are obtained using the least squares or another method.</a:t>
          </a:r>
          <a:endParaRPr lang="en-IN" sz="1800" kern="1200" dirty="0"/>
        </a:p>
      </dsp:txBody>
      <dsp:txXfrm>
        <a:off x="0" y="1188627"/>
        <a:ext cx="11466286" cy="1173690"/>
      </dsp:txXfrm>
    </dsp:sp>
    <dsp:sp modelId="{67412A76-FC41-4D24-B783-0E84E10AA92F}">
      <dsp:nvSpPr>
        <dsp:cNvPr id="0" name=""/>
        <dsp:cNvSpPr/>
      </dsp:nvSpPr>
      <dsp:spPr>
        <a:xfrm>
          <a:off x="0" y="2362317"/>
          <a:ext cx="11466286" cy="1179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The resulting estimate of the model is</a:t>
          </a:r>
          <a:endParaRPr lang="en-IN" sz="1800" kern="1200" dirty="0"/>
        </a:p>
      </dsp:txBody>
      <dsp:txXfrm>
        <a:off x="57572" y="2419889"/>
        <a:ext cx="11351142" cy="1064216"/>
      </dsp:txXfrm>
    </dsp:sp>
    <dsp:sp modelId="{3FCDE742-D252-492C-ACD6-38AF9D94F426}">
      <dsp:nvSpPr>
        <dsp:cNvPr id="0" name=""/>
        <dsp:cNvSpPr/>
      </dsp:nvSpPr>
      <dsp:spPr>
        <a:xfrm>
          <a:off x="0" y="3541677"/>
          <a:ext cx="11466286"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55"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r>
            <a:rPr lang="en-CA" sz="1800" kern="1200" dirty="0"/>
            <a:t>The symbol    is termed “</a:t>
          </a:r>
          <a:r>
            <a:rPr lang="en-CA" sz="1800" i="1" kern="1200" dirty="0"/>
            <a:t>y</a:t>
          </a:r>
          <a:r>
            <a:rPr lang="en-CA" sz="1800" kern="1200" dirty="0"/>
            <a:t> hat” and refers to the predicted values of the dependent variable </a:t>
          </a:r>
          <a:r>
            <a:rPr lang="en-CA" sz="1800" i="1" kern="1200" dirty="0"/>
            <a:t>y</a:t>
          </a:r>
          <a:r>
            <a:rPr lang="en-CA" sz="1800" kern="1200" dirty="0"/>
            <a:t> that are associated with values of </a:t>
          </a:r>
          <a:r>
            <a:rPr lang="en-CA" sz="1800" i="1" kern="1200" dirty="0"/>
            <a:t>x</a:t>
          </a:r>
          <a:r>
            <a:rPr lang="en-CA" sz="1800" kern="1200" dirty="0"/>
            <a:t>, given the linear model.   </a:t>
          </a:r>
          <a:endParaRPr lang="en-IN" sz="1800" kern="1200" dirty="0"/>
        </a:p>
      </dsp:txBody>
      <dsp:txXfrm>
        <a:off x="0" y="3541677"/>
        <a:ext cx="11466286" cy="10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CF391-7185-4563-95E7-340B7C2A0F12}">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Supervised Learning </a:t>
          </a:r>
          <a:r>
            <a:rPr lang="en-US" sz="4700" b="1" kern="1200" dirty="0" err="1"/>
            <a:t>Contd</a:t>
          </a:r>
          <a:r>
            <a:rPr lang="en-US" sz="4700" b="1" kern="1200" dirty="0"/>
            <a:t>…</a:t>
          </a:r>
          <a:endParaRPr lang="en-IN" sz="4700" kern="1200" dirty="0"/>
        </a:p>
      </dsp:txBody>
      <dsp:txXfrm>
        <a:off x="55030" y="62882"/>
        <a:ext cx="12081940" cy="101723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9AD01-16E4-4916-9508-286B82BA911D}">
      <dsp:nvSpPr>
        <dsp:cNvPr id="0" name=""/>
        <dsp:cNvSpPr/>
      </dsp:nvSpPr>
      <dsp:spPr>
        <a:xfrm>
          <a:off x="0" y="7852"/>
          <a:ext cx="11814628"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Uses of regression</a:t>
          </a:r>
          <a:endParaRPr lang="en-IN" sz="4700" kern="1200" dirty="0"/>
        </a:p>
      </dsp:txBody>
      <dsp:txXfrm>
        <a:off x="55030" y="62882"/>
        <a:ext cx="11704568" cy="101723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FCC8E-3EC6-4237-AF2F-22BB8054693B}">
      <dsp:nvSpPr>
        <dsp:cNvPr id="0" name=""/>
        <dsp:cNvSpPr/>
      </dsp:nvSpPr>
      <dsp:spPr>
        <a:xfrm>
          <a:off x="0" y="13525"/>
          <a:ext cx="11953875" cy="795600"/>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Amount of change in a dependent variable that results from changes in the independent variable(s) – can be used to estimate elasticities, returns on investment in human capital, etc.</a:t>
          </a:r>
          <a:endParaRPr lang="en-IN" sz="2000" kern="1200" dirty="0"/>
        </a:p>
      </dsp:txBody>
      <dsp:txXfrm>
        <a:off x="38838" y="52363"/>
        <a:ext cx="11876199" cy="717924"/>
      </dsp:txXfrm>
    </dsp:sp>
    <dsp:sp modelId="{F0CADC28-A5AD-4623-9280-C494C9CEF9D9}">
      <dsp:nvSpPr>
        <dsp:cNvPr id="0" name=""/>
        <dsp:cNvSpPr/>
      </dsp:nvSpPr>
      <dsp:spPr>
        <a:xfrm>
          <a:off x="0" y="866725"/>
          <a:ext cx="11953875" cy="795600"/>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Attempt to determine causes of phenomena.</a:t>
          </a:r>
          <a:endParaRPr lang="en-IN" sz="2000" kern="1200" dirty="0"/>
        </a:p>
      </dsp:txBody>
      <dsp:txXfrm>
        <a:off x="38838" y="905563"/>
        <a:ext cx="11876199" cy="717924"/>
      </dsp:txXfrm>
    </dsp:sp>
    <dsp:sp modelId="{F811D2D7-2F29-4291-85A7-427965DF85A5}">
      <dsp:nvSpPr>
        <dsp:cNvPr id="0" name=""/>
        <dsp:cNvSpPr/>
      </dsp:nvSpPr>
      <dsp:spPr>
        <a:xfrm>
          <a:off x="0" y="1719925"/>
          <a:ext cx="11953875" cy="795600"/>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Prediction and forecasting of sales, economic growth, etc.</a:t>
          </a:r>
          <a:endParaRPr lang="en-IN" sz="2000" kern="1200" dirty="0"/>
        </a:p>
      </dsp:txBody>
      <dsp:txXfrm>
        <a:off x="38838" y="1758763"/>
        <a:ext cx="11876199" cy="717924"/>
      </dsp:txXfrm>
    </dsp:sp>
    <dsp:sp modelId="{57776BCD-2174-490A-8140-4438DB09BB3B}">
      <dsp:nvSpPr>
        <dsp:cNvPr id="0" name=""/>
        <dsp:cNvSpPr/>
      </dsp:nvSpPr>
      <dsp:spPr>
        <a:xfrm>
          <a:off x="0" y="2573125"/>
          <a:ext cx="11953875" cy="795600"/>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Support or negate theoretical model.  </a:t>
          </a:r>
          <a:endParaRPr lang="en-IN" sz="2000" kern="1200" dirty="0"/>
        </a:p>
      </dsp:txBody>
      <dsp:txXfrm>
        <a:off x="38838" y="2611963"/>
        <a:ext cx="11876199" cy="717924"/>
      </dsp:txXfrm>
    </dsp:sp>
    <dsp:sp modelId="{B991DC86-7601-420C-AFC5-57E43E789326}">
      <dsp:nvSpPr>
        <dsp:cNvPr id="0" name=""/>
        <dsp:cNvSpPr/>
      </dsp:nvSpPr>
      <dsp:spPr>
        <a:xfrm>
          <a:off x="0" y="3426325"/>
          <a:ext cx="11953875" cy="795600"/>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Modify and improve theoretical models and explanations of phenomena.</a:t>
          </a:r>
          <a:endParaRPr lang="en-IN" sz="2000" kern="1200" dirty="0"/>
        </a:p>
      </dsp:txBody>
      <dsp:txXfrm>
        <a:off x="38838" y="3465163"/>
        <a:ext cx="11876199" cy="717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BFE0A-4D47-44C6-9864-869FEB610637}">
      <dsp:nvSpPr>
        <dsp:cNvPr id="0" name=""/>
        <dsp:cNvSpPr/>
      </dsp:nvSpPr>
      <dsp:spPr>
        <a:xfrm>
          <a:off x="6868139" y="3114176"/>
          <a:ext cx="91440" cy="580232"/>
        </a:xfrm>
        <a:custGeom>
          <a:avLst/>
          <a:gdLst/>
          <a:ahLst/>
          <a:cxnLst/>
          <a:rect l="0" t="0" r="0" b="0"/>
          <a:pathLst>
            <a:path>
              <a:moveTo>
                <a:pt x="45720" y="0"/>
              </a:moveTo>
              <a:lnTo>
                <a:pt x="45720" y="5802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B1284F-31F0-4C53-8CE1-FA003DD6B417}">
      <dsp:nvSpPr>
        <dsp:cNvPr id="0" name=""/>
        <dsp:cNvSpPr/>
      </dsp:nvSpPr>
      <dsp:spPr>
        <a:xfrm>
          <a:off x="5694650" y="1267074"/>
          <a:ext cx="1219209" cy="580232"/>
        </a:xfrm>
        <a:custGeom>
          <a:avLst/>
          <a:gdLst/>
          <a:ahLst/>
          <a:cxnLst/>
          <a:rect l="0" t="0" r="0" b="0"/>
          <a:pathLst>
            <a:path>
              <a:moveTo>
                <a:pt x="0" y="0"/>
              </a:moveTo>
              <a:lnTo>
                <a:pt x="0" y="395411"/>
              </a:lnTo>
              <a:lnTo>
                <a:pt x="1219209" y="395411"/>
              </a:lnTo>
              <a:lnTo>
                <a:pt x="1219209" y="5802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A76ED5-5187-4900-91A7-B8EF23CBE46C}">
      <dsp:nvSpPr>
        <dsp:cNvPr id="0" name=""/>
        <dsp:cNvSpPr/>
      </dsp:nvSpPr>
      <dsp:spPr>
        <a:xfrm>
          <a:off x="4429721" y="3114176"/>
          <a:ext cx="91440" cy="580232"/>
        </a:xfrm>
        <a:custGeom>
          <a:avLst/>
          <a:gdLst/>
          <a:ahLst/>
          <a:cxnLst/>
          <a:rect l="0" t="0" r="0" b="0"/>
          <a:pathLst>
            <a:path>
              <a:moveTo>
                <a:pt x="45720" y="0"/>
              </a:moveTo>
              <a:lnTo>
                <a:pt x="45720" y="5802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874C00-87EC-4F4A-8DB9-7585415BD1DC}">
      <dsp:nvSpPr>
        <dsp:cNvPr id="0" name=""/>
        <dsp:cNvSpPr/>
      </dsp:nvSpPr>
      <dsp:spPr>
        <a:xfrm>
          <a:off x="4475441" y="1267074"/>
          <a:ext cx="1219209" cy="580232"/>
        </a:xfrm>
        <a:custGeom>
          <a:avLst/>
          <a:gdLst/>
          <a:ahLst/>
          <a:cxnLst/>
          <a:rect l="0" t="0" r="0" b="0"/>
          <a:pathLst>
            <a:path>
              <a:moveTo>
                <a:pt x="1219209" y="0"/>
              </a:moveTo>
              <a:lnTo>
                <a:pt x="1219209" y="395411"/>
              </a:lnTo>
              <a:lnTo>
                <a:pt x="0" y="395411"/>
              </a:lnTo>
              <a:lnTo>
                <a:pt x="0" y="5802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4B3411-9789-4F73-89C8-C429653026B3}">
      <dsp:nvSpPr>
        <dsp:cNvPr id="0" name=""/>
        <dsp:cNvSpPr/>
      </dsp:nvSpPr>
      <dsp:spPr>
        <a:xfrm>
          <a:off x="4697115" y="205"/>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AEF258-8147-4103-B899-7B109592B3E9}">
      <dsp:nvSpPr>
        <dsp:cNvPr id="0" name=""/>
        <dsp:cNvSpPr/>
      </dsp:nvSpPr>
      <dsp:spPr>
        <a:xfrm>
          <a:off x="4918789" y="210796"/>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Supervised learning</a:t>
          </a:r>
          <a:endParaRPr lang="en-IN" sz="1400" b="1" kern="1200" dirty="0"/>
        </a:p>
      </dsp:txBody>
      <dsp:txXfrm>
        <a:off x="4955894" y="247901"/>
        <a:ext cx="1920859" cy="1192659"/>
      </dsp:txXfrm>
    </dsp:sp>
    <dsp:sp modelId="{6DF2DB90-4EBC-46FF-9957-B1309B73A261}">
      <dsp:nvSpPr>
        <dsp:cNvPr id="0" name=""/>
        <dsp:cNvSpPr/>
      </dsp:nvSpPr>
      <dsp:spPr>
        <a:xfrm>
          <a:off x="3477906" y="1847307"/>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46D61C-D598-4A3C-87CE-87EC9708C71D}">
      <dsp:nvSpPr>
        <dsp:cNvPr id="0" name=""/>
        <dsp:cNvSpPr/>
      </dsp:nvSpPr>
      <dsp:spPr>
        <a:xfrm>
          <a:off x="3699580" y="2057898"/>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Classification</a:t>
          </a:r>
          <a:endParaRPr lang="en-IN" sz="1400" b="1" kern="1200" dirty="0"/>
        </a:p>
      </dsp:txBody>
      <dsp:txXfrm>
        <a:off x="3736685" y="2095003"/>
        <a:ext cx="1920859" cy="1192659"/>
      </dsp:txXfrm>
    </dsp:sp>
    <dsp:sp modelId="{5381CFD4-9F74-4F5A-82C0-18522C814C60}">
      <dsp:nvSpPr>
        <dsp:cNvPr id="0" name=""/>
        <dsp:cNvSpPr/>
      </dsp:nvSpPr>
      <dsp:spPr>
        <a:xfrm>
          <a:off x="3477906" y="3694409"/>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578284-1DCE-4FDE-9922-69FF3F204EFA}">
      <dsp:nvSpPr>
        <dsp:cNvPr id="0" name=""/>
        <dsp:cNvSpPr/>
      </dsp:nvSpPr>
      <dsp:spPr>
        <a:xfrm>
          <a:off x="3699580" y="3905000"/>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 classification problem is when the output variable is a category, such as “Red” or “blue” or “disease” and “no disease”.</a:t>
          </a:r>
          <a:endParaRPr lang="en-IN" sz="1400" b="1" kern="1200" dirty="0"/>
        </a:p>
      </dsp:txBody>
      <dsp:txXfrm>
        <a:off x="3736685" y="3942105"/>
        <a:ext cx="1920859" cy="1192659"/>
      </dsp:txXfrm>
    </dsp:sp>
    <dsp:sp modelId="{17C02C3A-6877-4570-A3AB-F57E04752988}">
      <dsp:nvSpPr>
        <dsp:cNvPr id="0" name=""/>
        <dsp:cNvSpPr/>
      </dsp:nvSpPr>
      <dsp:spPr>
        <a:xfrm>
          <a:off x="5916324" y="1847307"/>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5B8DF-4725-45E0-AD0F-87C0BEFA1160}">
      <dsp:nvSpPr>
        <dsp:cNvPr id="0" name=""/>
        <dsp:cNvSpPr/>
      </dsp:nvSpPr>
      <dsp:spPr>
        <a:xfrm>
          <a:off x="6137999" y="2057898"/>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Regression</a:t>
          </a:r>
          <a:endParaRPr lang="en-IN" sz="1400" b="1" kern="1200" dirty="0"/>
        </a:p>
      </dsp:txBody>
      <dsp:txXfrm>
        <a:off x="6175104" y="2095003"/>
        <a:ext cx="1920859" cy="1192659"/>
      </dsp:txXfrm>
    </dsp:sp>
    <dsp:sp modelId="{59BAAF59-EAF9-4F03-B23A-6F23640A82B3}">
      <dsp:nvSpPr>
        <dsp:cNvPr id="0" name=""/>
        <dsp:cNvSpPr/>
      </dsp:nvSpPr>
      <dsp:spPr>
        <a:xfrm>
          <a:off x="5916324" y="3694409"/>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4977A6-9C6B-450A-B676-E6328CCB9FF7}">
      <dsp:nvSpPr>
        <dsp:cNvPr id="0" name=""/>
        <dsp:cNvSpPr/>
      </dsp:nvSpPr>
      <dsp:spPr>
        <a:xfrm>
          <a:off x="6137999" y="3905000"/>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 regression problem is when the output variable is a real value, such as “dollars” or “weight”.</a:t>
          </a:r>
          <a:endParaRPr lang="en-IN" sz="1400" b="1" kern="1200" dirty="0"/>
        </a:p>
      </dsp:txBody>
      <dsp:txXfrm>
        <a:off x="6175104" y="3942105"/>
        <a:ext cx="1920859" cy="1192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C3A09-8CAF-430A-828A-0ECC56FBC8B1}">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CLASSIFICATION </a:t>
          </a:r>
          <a:endParaRPr lang="en-IN" sz="4700" kern="1200" dirty="0"/>
        </a:p>
      </dsp:txBody>
      <dsp:txXfrm>
        <a:off x="55138" y="61880"/>
        <a:ext cx="12081724" cy="10192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0ADF8-211E-4595-8E81-0772C48C87DA}">
      <dsp:nvSpPr>
        <dsp:cNvPr id="0" name=""/>
        <dsp:cNvSpPr/>
      </dsp:nvSpPr>
      <dsp:spPr>
        <a:xfrm>
          <a:off x="0" y="44480"/>
          <a:ext cx="11161487" cy="959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Which of the following are classification tasks? </a:t>
          </a:r>
          <a:endParaRPr lang="en-IN" sz="4000" kern="1200" dirty="0"/>
        </a:p>
      </dsp:txBody>
      <dsp:txXfrm>
        <a:off x="46834" y="91314"/>
        <a:ext cx="11067819" cy="865732"/>
      </dsp:txXfrm>
    </dsp:sp>
    <dsp:sp modelId="{40D8318E-CD17-4AD5-98D1-AD82E20CC247}">
      <dsp:nvSpPr>
        <dsp:cNvPr id="0" name=""/>
        <dsp:cNvSpPr/>
      </dsp:nvSpPr>
      <dsp:spPr>
        <a:xfrm>
          <a:off x="0" y="1003880"/>
          <a:ext cx="11161487"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37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Find the gender of a person by analyzing his writing style </a:t>
          </a:r>
          <a:endParaRPr lang="en-IN" sz="3100" kern="1200" dirty="0"/>
        </a:p>
        <a:p>
          <a:pPr marL="285750" lvl="1" indent="-285750" algn="l" defTabSz="1377950">
            <a:lnSpc>
              <a:spcPct val="90000"/>
            </a:lnSpc>
            <a:spcBef>
              <a:spcPct val="0"/>
            </a:spcBef>
            <a:spcAft>
              <a:spcPct val="20000"/>
            </a:spcAft>
            <a:buChar char="•"/>
          </a:pPr>
          <a:r>
            <a:rPr lang="en-US" sz="3100" kern="1200" dirty="0"/>
            <a:t>Predict the price of a house based on floor area, number of rooms etc. </a:t>
          </a:r>
          <a:endParaRPr lang="en-IN" sz="3100" kern="1200" dirty="0"/>
        </a:p>
        <a:p>
          <a:pPr marL="285750" lvl="1" indent="-285750" algn="l" defTabSz="1377950">
            <a:lnSpc>
              <a:spcPct val="90000"/>
            </a:lnSpc>
            <a:spcBef>
              <a:spcPct val="0"/>
            </a:spcBef>
            <a:spcAft>
              <a:spcPct val="20000"/>
            </a:spcAft>
            <a:buChar char="•"/>
          </a:pPr>
          <a:r>
            <a:rPr lang="en-US" sz="3100" kern="1200" dirty="0"/>
            <a:t>Predict whether there will be abnormally heavy rainfall next year</a:t>
          </a:r>
          <a:endParaRPr lang="en-IN" sz="3100" kern="1200" dirty="0"/>
        </a:p>
        <a:p>
          <a:pPr marL="285750" lvl="1" indent="-285750" algn="l" defTabSz="1377950">
            <a:lnSpc>
              <a:spcPct val="90000"/>
            </a:lnSpc>
            <a:spcBef>
              <a:spcPct val="0"/>
            </a:spcBef>
            <a:spcAft>
              <a:spcPct val="20000"/>
            </a:spcAft>
            <a:buChar char="•"/>
          </a:pPr>
          <a:r>
            <a:rPr lang="en-US" sz="3100" kern="1200" dirty="0"/>
            <a:t>Predict the number of copies of a book that will be sold this month </a:t>
          </a:r>
          <a:endParaRPr lang="en-IN" sz="3100" kern="1200" dirty="0"/>
        </a:p>
      </dsp:txBody>
      <dsp:txXfrm>
        <a:off x="0" y="1003880"/>
        <a:ext cx="11161487" cy="34776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C3A09-8CAF-430A-828A-0ECC56FBC8B1}">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CLASSIFICATION </a:t>
          </a:r>
          <a:endParaRPr lang="en-IN" sz="4700" kern="1200" dirty="0"/>
        </a:p>
      </dsp:txBody>
      <dsp:txXfrm>
        <a:off x="55138" y="61880"/>
        <a:ext cx="12081724" cy="10192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0ADF8-211E-4595-8E81-0772C48C87DA}">
      <dsp:nvSpPr>
        <dsp:cNvPr id="0" name=""/>
        <dsp:cNvSpPr/>
      </dsp:nvSpPr>
      <dsp:spPr>
        <a:xfrm>
          <a:off x="0" y="251480"/>
          <a:ext cx="11437257" cy="959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Which of the following are classification tasks? </a:t>
          </a:r>
          <a:endParaRPr lang="en-IN" sz="4000" kern="1200" dirty="0"/>
        </a:p>
      </dsp:txBody>
      <dsp:txXfrm>
        <a:off x="46834" y="298314"/>
        <a:ext cx="11343589" cy="865732"/>
      </dsp:txXfrm>
    </dsp:sp>
    <dsp:sp modelId="{40D8318E-CD17-4AD5-98D1-AD82E20CC247}">
      <dsp:nvSpPr>
        <dsp:cNvPr id="0" name=""/>
        <dsp:cNvSpPr/>
      </dsp:nvSpPr>
      <dsp:spPr>
        <a:xfrm>
          <a:off x="0" y="1210881"/>
          <a:ext cx="11437257" cy="3063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3133"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solidFill>
                <a:srgbClr val="FF0000"/>
              </a:solidFill>
            </a:rPr>
            <a:t>Find the gender of a person by analyzing his writing style </a:t>
          </a:r>
          <a:endParaRPr lang="en-IN" sz="3100" kern="1200" dirty="0">
            <a:solidFill>
              <a:srgbClr val="FF0000"/>
            </a:solidFill>
          </a:endParaRPr>
        </a:p>
        <a:p>
          <a:pPr marL="285750" lvl="1" indent="-285750" algn="l" defTabSz="1377950">
            <a:lnSpc>
              <a:spcPct val="90000"/>
            </a:lnSpc>
            <a:spcBef>
              <a:spcPct val="0"/>
            </a:spcBef>
            <a:spcAft>
              <a:spcPct val="20000"/>
            </a:spcAft>
            <a:buChar char="•"/>
          </a:pPr>
          <a:r>
            <a:rPr lang="en-US" sz="3100" kern="1200" dirty="0"/>
            <a:t>Predict the price of a house based on floor area, number of rooms etc. </a:t>
          </a:r>
          <a:endParaRPr lang="en-IN" sz="3100" kern="1200" dirty="0"/>
        </a:p>
        <a:p>
          <a:pPr marL="285750" lvl="1" indent="-285750" algn="l" defTabSz="1377950">
            <a:lnSpc>
              <a:spcPct val="90000"/>
            </a:lnSpc>
            <a:spcBef>
              <a:spcPct val="0"/>
            </a:spcBef>
            <a:spcAft>
              <a:spcPct val="20000"/>
            </a:spcAft>
            <a:buChar char="•"/>
          </a:pPr>
          <a:r>
            <a:rPr lang="en-US" sz="3100" kern="1200" dirty="0">
              <a:solidFill>
                <a:srgbClr val="FF0000"/>
              </a:solidFill>
            </a:rPr>
            <a:t>Predict whether there will be abnormally heavy rainfall next year</a:t>
          </a:r>
          <a:endParaRPr lang="en-IN" sz="3100" kern="1200" dirty="0">
            <a:solidFill>
              <a:srgbClr val="FF0000"/>
            </a:solidFill>
          </a:endParaRPr>
        </a:p>
        <a:p>
          <a:pPr marL="285750" lvl="1" indent="-285750" algn="l" defTabSz="1377950">
            <a:lnSpc>
              <a:spcPct val="90000"/>
            </a:lnSpc>
            <a:spcBef>
              <a:spcPct val="0"/>
            </a:spcBef>
            <a:spcAft>
              <a:spcPct val="20000"/>
            </a:spcAft>
            <a:buChar char="•"/>
          </a:pPr>
          <a:r>
            <a:rPr lang="en-US" sz="3100" kern="1200" dirty="0"/>
            <a:t>Predict the number of copies of a book that will be sold this month </a:t>
          </a:r>
          <a:endParaRPr lang="en-IN" sz="3100" kern="1200" dirty="0"/>
        </a:p>
      </dsp:txBody>
      <dsp:txXfrm>
        <a:off x="0" y="1210881"/>
        <a:ext cx="11437257" cy="30635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E6B98-88FD-45CF-80B1-226C2E75EFCD}">
      <dsp:nvSpPr>
        <dsp:cNvPr id="0" name=""/>
        <dsp:cNvSpPr/>
      </dsp:nvSpPr>
      <dsp:spPr>
        <a:xfrm>
          <a:off x="12679" y="6742"/>
          <a:ext cx="1216664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REGRESSION</a:t>
          </a:r>
          <a:endParaRPr lang="en-IN" sz="4700" kern="1200" dirty="0"/>
        </a:p>
      </dsp:txBody>
      <dsp:txXfrm>
        <a:off x="67817" y="61880"/>
        <a:ext cx="12056364" cy="10192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CD2AC-FE54-45B0-9956-C86DF8D64C4A}" type="datetimeFigureOut">
              <a:rPr lang="en-IN" smtClean="0"/>
              <a:pPr/>
              <a:t>29-05-2023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7C9FE-C410-4D85-9CC6-770480EC62A4}" type="slidenum">
              <a:rPr lang="en-IN" smtClean="0"/>
              <a:pPr/>
              <a:t>‹#›</a:t>
            </a:fld>
            <a:endParaRPr lang="en-IN"/>
          </a:p>
        </p:txBody>
      </p:sp>
    </p:spTree>
    <p:extLst>
      <p:ext uri="{BB962C8B-B14F-4D97-AF65-F5344CB8AC3E}">
        <p14:creationId xmlns:p14="http://schemas.microsoft.com/office/powerpoint/2010/main" val="3377187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5E9FF923-8751-4C95-823E-E366172ADB0C}" type="slidenum">
              <a:rPr lang="ar-SA" altLang="ar-JO" sz="1200"/>
              <a:pPr/>
              <a:t>3</a:t>
            </a:fld>
            <a:endParaRPr lang="en-US" altLang="ar-JO" sz="1200"/>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a:latin typeface="Times" panose="02020603050405020304" pitchFamily="18" charset="0"/>
            </a:endParaRPr>
          </a:p>
        </p:txBody>
      </p:sp>
    </p:spTree>
    <p:extLst>
      <p:ext uri="{BB962C8B-B14F-4D97-AF65-F5344CB8AC3E}">
        <p14:creationId xmlns:p14="http://schemas.microsoft.com/office/powerpoint/2010/main" val="3149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080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1567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29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305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4415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5524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908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65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433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516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5E9FF923-8751-4C95-823E-E366172ADB0C}" type="slidenum">
              <a:rPr lang="ar-SA" altLang="ar-JO" sz="1200"/>
              <a:pPr/>
              <a:t>4</a:t>
            </a:fld>
            <a:endParaRPr lang="en-US" altLang="ar-JO" sz="1200"/>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a:latin typeface="Times" panose="02020603050405020304" pitchFamily="18" charset="0"/>
            </a:endParaRPr>
          </a:p>
        </p:txBody>
      </p:sp>
    </p:spTree>
    <p:extLst>
      <p:ext uri="{BB962C8B-B14F-4D97-AF65-F5344CB8AC3E}">
        <p14:creationId xmlns:p14="http://schemas.microsoft.com/office/powerpoint/2010/main" val="314999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290795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152973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120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892063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154</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155</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5</a:t>
            </a:fld>
            <a:endParaRPr lang="en-IN"/>
          </a:p>
        </p:txBody>
      </p:sp>
    </p:spTree>
    <p:extLst>
      <p:ext uri="{BB962C8B-B14F-4D97-AF65-F5344CB8AC3E}">
        <p14:creationId xmlns:p14="http://schemas.microsoft.com/office/powerpoint/2010/main" val="42249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14</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15</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16</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17</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18</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773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60E9-612E-4720-97C9-9EF9B4909C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F3F83F3-C506-41D7-91D3-FC9076CD66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087AFC-E02B-493E-83BB-FE4D1B6CF4A5}"/>
              </a:ext>
            </a:extLst>
          </p:cNvPr>
          <p:cNvSpPr>
            <a:spLocks noGrp="1"/>
          </p:cNvSpPr>
          <p:nvPr>
            <p:ph type="dt" sz="half" idx="10"/>
          </p:nvPr>
        </p:nvSpPr>
        <p:spPr/>
        <p:txBody>
          <a:bodyPr/>
          <a:lstStyle/>
          <a:p>
            <a:fld id="{9F3B8509-EA66-42B9-B71B-E7AE9925DFCD}" type="datetime1">
              <a:rPr lang="en-IN" smtClean="0"/>
              <a:pPr/>
              <a:t>29-05-2023</a:t>
            </a:fld>
            <a:endParaRPr lang="en-IN"/>
          </a:p>
        </p:txBody>
      </p:sp>
      <p:sp>
        <p:nvSpPr>
          <p:cNvPr id="5" name="Footer Placeholder 4">
            <a:extLst>
              <a:ext uri="{FF2B5EF4-FFF2-40B4-BE49-F238E27FC236}">
                <a16:creationId xmlns:a16="http://schemas.microsoft.com/office/drawing/2014/main" id="{6A89F4E8-F2CF-40FA-821E-7F3D310CA4DD}"/>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1B23255C-923D-44B8-8E69-AF254EF3E00A}"/>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3198426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9C6F-9B3D-483C-9B7D-37EEFDA9D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D544FE-2E29-4938-8E78-6DEFFA9FF1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3EA57D-B07D-42C8-AD77-1E9E7B4C551C}"/>
              </a:ext>
            </a:extLst>
          </p:cNvPr>
          <p:cNvSpPr>
            <a:spLocks noGrp="1"/>
          </p:cNvSpPr>
          <p:nvPr>
            <p:ph type="dt" sz="half" idx="10"/>
          </p:nvPr>
        </p:nvSpPr>
        <p:spPr/>
        <p:txBody>
          <a:bodyPr/>
          <a:lstStyle/>
          <a:p>
            <a:fld id="{FF317CF0-47E6-4940-A979-729EDA99DE09}" type="datetime1">
              <a:rPr lang="en-IN" smtClean="0"/>
              <a:pPr/>
              <a:t>29-05-2023</a:t>
            </a:fld>
            <a:endParaRPr lang="en-IN"/>
          </a:p>
        </p:txBody>
      </p:sp>
      <p:sp>
        <p:nvSpPr>
          <p:cNvPr id="5" name="Footer Placeholder 4">
            <a:extLst>
              <a:ext uri="{FF2B5EF4-FFF2-40B4-BE49-F238E27FC236}">
                <a16:creationId xmlns:a16="http://schemas.microsoft.com/office/drawing/2014/main" id="{27C12600-3B80-492A-859A-EC1E18F96BF3}"/>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8A29985A-9600-47AE-BAD8-8424CA4B16C5}"/>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351758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BF55B-E1D0-4B13-8365-5BC37E2007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7CCA7C-E84B-44BD-A065-BA2E38392AF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3A1159-5AC2-4835-9A5B-B67DFD4A43E9}"/>
              </a:ext>
            </a:extLst>
          </p:cNvPr>
          <p:cNvSpPr>
            <a:spLocks noGrp="1"/>
          </p:cNvSpPr>
          <p:nvPr>
            <p:ph type="dt" sz="half" idx="10"/>
          </p:nvPr>
        </p:nvSpPr>
        <p:spPr/>
        <p:txBody>
          <a:bodyPr/>
          <a:lstStyle/>
          <a:p>
            <a:fld id="{C3DA4F28-D6A0-4330-9B56-2EC6610D57E5}" type="datetime1">
              <a:rPr lang="en-IN" smtClean="0"/>
              <a:pPr/>
              <a:t>29-05-2023</a:t>
            </a:fld>
            <a:endParaRPr lang="en-IN"/>
          </a:p>
        </p:txBody>
      </p:sp>
      <p:sp>
        <p:nvSpPr>
          <p:cNvPr id="5" name="Footer Placeholder 4">
            <a:extLst>
              <a:ext uri="{FF2B5EF4-FFF2-40B4-BE49-F238E27FC236}">
                <a16:creationId xmlns:a16="http://schemas.microsoft.com/office/drawing/2014/main" id="{067EBFC1-A31F-4B13-90F7-8C3DB1CA55BF}"/>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FE87FD68-4543-42B6-BBAE-FDC6318AB4DB}"/>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1945408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793680" y="2594485"/>
            <a:ext cx="4604638"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18CSC305J_AI_UNIT3</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293663E-64F8-446F-9F2A-B516A26AA491}" type="datetime1">
              <a:rPr lang="en-IN" smtClean="0"/>
              <a:pPr/>
              <a:t>29-05-2023</a:t>
            </a:fld>
            <a:endParaRPr lang="en-US"/>
          </a:p>
        </p:txBody>
      </p:sp>
      <p:sp>
        <p:nvSpPr>
          <p:cNvPr id="6" name="Holder 6"/>
          <p:cNvSpPr>
            <a:spLocks noGrp="1"/>
          </p:cNvSpPr>
          <p:nvPr>
            <p:ph type="sldNum" sz="quarter" idx="7"/>
          </p:nvPr>
        </p:nvSpPr>
        <p:spPr/>
        <p:txBody>
          <a:bodyPr lIns="0" tIns="0" rIns="0" bIns="0"/>
          <a:lstStyle>
            <a:lvl1pPr>
              <a:defRPr sz="1235" b="0" i="0">
                <a:solidFill>
                  <a:schemeClr val="tx1"/>
                </a:solidFill>
                <a:latin typeface="Times New Roman"/>
                <a:cs typeface="Times New Roman"/>
              </a:defRPr>
            </a:lvl1pPr>
          </a:lstStyle>
          <a:p>
            <a:pPr marL="22413">
              <a:lnSpc>
                <a:spcPts val="1350"/>
              </a:lnSpc>
              <a:spcBef>
                <a:spcPts val="66"/>
              </a:spcBef>
            </a:pPr>
            <a:fld id="{81D60167-4931-47E6-BA6A-407CBD079E47}" type="slidenum">
              <a:rPr lang="en-IN" smtClean="0"/>
              <a:pPr marL="22413">
                <a:lnSpc>
                  <a:spcPts val="1350"/>
                </a:lnSpc>
                <a:spcBef>
                  <a:spcPts val="66"/>
                </a:spcBef>
              </a:pPr>
              <a:t>‹#›</a:t>
            </a:fld>
            <a:endParaRPr lang="en-IN" dirty="0"/>
          </a:p>
        </p:txBody>
      </p:sp>
    </p:spTree>
    <p:extLst>
      <p:ext uri="{BB962C8B-B14F-4D97-AF65-F5344CB8AC3E}">
        <p14:creationId xmlns:p14="http://schemas.microsoft.com/office/powerpoint/2010/main" val="3619978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609600" y="1981200"/>
            <a:ext cx="538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981200"/>
            <a:ext cx="538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0"/>
          </p:nvPr>
        </p:nvSpPr>
        <p:spPr>
          <a:xfrm>
            <a:off x="4165600" y="6248400"/>
            <a:ext cx="3860800" cy="457200"/>
          </a:xfrm>
        </p:spPr>
        <p:txBody>
          <a:bodyPr/>
          <a:lstStyle>
            <a:lvl1pPr>
              <a:defRPr/>
            </a:lvl1pPr>
          </a:lstStyle>
          <a:p>
            <a:endParaRPr lang="en-US" altLang="en-US"/>
          </a:p>
        </p:txBody>
      </p:sp>
      <p:sp>
        <p:nvSpPr>
          <p:cNvPr id="6" name="Slide Number Placeholder 5"/>
          <p:cNvSpPr>
            <a:spLocks noGrp="1"/>
          </p:cNvSpPr>
          <p:nvPr>
            <p:ph type="sldNum" sz="quarter" idx="11"/>
          </p:nvPr>
        </p:nvSpPr>
        <p:spPr>
          <a:xfrm>
            <a:off x="8737600" y="6248400"/>
            <a:ext cx="2844800" cy="457200"/>
          </a:xfrm>
        </p:spPr>
        <p:txBody>
          <a:bodyPr/>
          <a:lstStyle>
            <a:lvl1pPr>
              <a:defRPr/>
            </a:lvl1pPr>
          </a:lstStyle>
          <a:p>
            <a:fld id="{F7B12AB8-5703-43D8-88D3-F9829E1EE7BB}" type="slidenum">
              <a:rPr lang="en-US" altLang="en-US"/>
              <a:pPr/>
              <a:t>‹#›</a:t>
            </a:fld>
            <a:endParaRPr lang="en-US" altLang="en-US"/>
          </a:p>
        </p:txBody>
      </p:sp>
      <p:sp>
        <p:nvSpPr>
          <p:cNvPr id="7" name="Date Placeholder 6"/>
          <p:cNvSpPr>
            <a:spLocks noGrp="1"/>
          </p:cNvSpPr>
          <p:nvPr>
            <p:ph type="dt" sz="half" idx="12"/>
          </p:nvPr>
        </p:nvSpPr>
        <p:spPr>
          <a:xfrm>
            <a:off x="609600" y="6245225"/>
            <a:ext cx="2844800" cy="476250"/>
          </a:xfrm>
        </p:spPr>
        <p:txBody>
          <a:bodyPr/>
          <a:lstStyle>
            <a:lvl1pPr>
              <a:defRPr/>
            </a:lvl1pPr>
          </a:lstStyle>
          <a:p>
            <a:endParaRPr lang="en-US" altLang="en-US"/>
          </a:p>
        </p:txBody>
      </p:sp>
    </p:spTree>
    <p:extLst>
      <p:ext uri="{BB962C8B-B14F-4D97-AF65-F5344CB8AC3E}">
        <p14:creationId xmlns:p14="http://schemas.microsoft.com/office/powerpoint/2010/main" val="1938893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609600" y="1981200"/>
            <a:ext cx="538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6197600" y="1981200"/>
            <a:ext cx="5384800" cy="1866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6197600" y="4000500"/>
            <a:ext cx="5384800" cy="1866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10"/>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1"/>
          </p:nvPr>
        </p:nvSpPr>
        <p:spPr>
          <a:xfrm>
            <a:off x="8737600" y="6248400"/>
            <a:ext cx="2844800" cy="457200"/>
          </a:xfrm>
        </p:spPr>
        <p:txBody>
          <a:bodyPr/>
          <a:lstStyle>
            <a:lvl1pPr>
              <a:defRPr/>
            </a:lvl1pPr>
          </a:lstStyle>
          <a:p>
            <a:fld id="{7C263869-0845-4E47-8EE9-6BF8C576EBE1}" type="slidenum">
              <a:rPr lang="en-US" altLang="en-US"/>
              <a:pPr/>
              <a:t>‹#›</a:t>
            </a:fld>
            <a:endParaRPr lang="en-US" altLang="en-US"/>
          </a:p>
        </p:txBody>
      </p:sp>
      <p:sp>
        <p:nvSpPr>
          <p:cNvPr id="8" name="Date Placeholder 7"/>
          <p:cNvSpPr>
            <a:spLocks noGrp="1"/>
          </p:cNvSpPr>
          <p:nvPr>
            <p:ph type="dt" sz="half" idx="12"/>
          </p:nvPr>
        </p:nvSpPr>
        <p:spPr>
          <a:xfrm>
            <a:off x="609600" y="6245225"/>
            <a:ext cx="2844800" cy="476250"/>
          </a:xfrm>
        </p:spPr>
        <p:txBody>
          <a:bodyPr/>
          <a:lstStyle>
            <a:lvl1pPr>
              <a:defRPr/>
            </a:lvl1pPr>
          </a:lstStyle>
          <a:p>
            <a:endParaRPr lang="en-US" altLang="en-US"/>
          </a:p>
        </p:txBody>
      </p:sp>
    </p:spTree>
    <p:extLst>
      <p:ext uri="{BB962C8B-B14F-4D97-AF65-F5344CB8AC3E}">
        <p14:creationId xmlns:p14="http://schemas.microsoft.com/office/powerpoint/2010/main" val="3826565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02201-6EBF-40E3-9A8D-0A8437E7A8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767F26-1429-4788-A694-AB455C7ADF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3838EC-ADE7-4EB2-A2F3-A986DE4E7976}"/>
              </a:ext>
            </a:extLst>
          </p:cNvPr>
          <p:cNvSpPr>
            <a:spLocks noGrp="1"/>
          </p:cNvSpPr>
          <p:nvPr>
            <p:ph type="dt" sz="half" idx="10"/>
          </p:nvPr>
        </p:nvSpPr>
        <p:spPr/>
        <p:txBody>
          <a:bodyPr/>
          <a:lstStyle/>
          <a:p>
            <a:fld id="{D63B4825-BF81-43B2-B35E-AE89864CB575}" type="datetime1">
              <a:rPr lang="en-IN" smtClean="0"/>
              <a:pPr/>
              <a:t>29-05-2023</a:t>
            </a:fld>
            <a:endParaRPr lang="en-IN"/>
          </a:p>
        </p:txBody>
      </p:sp>
      <p:sp>
        <p:nvSpPr>
          <p:cNvPr id="5" name="Footer Placeholder 4">
            <a:extLst>
              <a:ext uri="{FF2B5EF4-FFF2-40B4-BE49-F238E27FC236}">
                <a16:creationId xmlns:a16="http://schemas.microsoft.com/office/drawing/2014/main" id="{A1908FDA-A294-43B8-BA5D-155A41772D76}"/>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DD4B7484-ABF5-4050-A4ED-95A9235C130E}"/>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1750478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7722-4248-49A8-ADFF-B47C1AD10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86E79B-7503-41C0-91C1-4658F1BA1D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FD0DBE-8E2F-4A9D-85D3-18F649822D13}"/>
              </a:ext>
            </a:extLst>
          </p:cNvPr>
          <p:cNvSpPr>
            <a:spLocks noGrp="1"/>
          </p:cNvSpPr>
          <p:nvPr>
            <p:ph type="dt" sz="half" idx="10"/>
          </p:nvPr>
        </p:nvSpPr>
        <p:spPr/>
        <p:txBody>
          <a:bodyPr/>
          <a:lstStyle/>
          <a:p>
            <a:fld id="{4CB596D1-288D-4A49-8764-C9FDBAC14824}" type="datetime1">
              <a:rPr lang="en-IN" smtClean="0"/>
              <a:pPr/>
              <a:t>29-05-2023</a:t>
            </a:fld>
            <a:endParaRPr lang="en-IN"/>
          </a:p>
        </p:txBody>
      </p:sp>
      <p:sp>
        <p:nvSpPr>
          <p:cNvPr id="5" name="Footer Placeholder 4">
            <a:extLst>
              <a:ext uri="{FF2B5EF4-FFF2-40B4-BE49-F238E27FC236}">
                <a16:creationId xmlns:a16="http://schemas.microsoft.com/office/drawing/2014/main" id="{C70E5B43-63FE-44DE-B8F7-6A54B50D30CF}"/>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0791E9E6-C5F4-4C73-A678-9D62617ADDD9}"/>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265521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56B6-B197-484D-B330-65E63CCAE3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CB6753-15F5-4C69-87EB-7D309FC8CB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612F66-26A3-4670-989E-2A14F05F1C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EB0D5A-5DEC-4743-A313-BD4577DD8C7A}"/>
              </a:ext>
            </a:extLst>
          </p:cNvPr>
          <p:cNvSpPr>
            <a:spLocks noGrp="1"/>
          </p:cNvSpPr>
          <p:nvPr>
            <p:ph type="dt" sz="half" idx="10"/>
          </p:nvPr>
        </p:nvSpPr>
        <p:spPr/>
        <p:txBody>
          <a:bodyPr/>
          <a:lstStyle/>
          <a:p>
            <a:fld id="{2674FE7A-14DB-4099-983A-E49ECFD36539}" type="datetime1">
              <a:rPr lang="en-IN" smtClean="0"/>
              <a:pPr/>
              <a:t>29-05-2023</a:t>
            </a:fld>
            <a:endParaRPr lang="en-IN"/>
          </a:p>
        </p:txBody>
      </p:sp>
      <p:sp>
        <p:nvSpPr>
          <p:cNvPr id="6" name="Footer Placeholder 5">
            <a:extLst>
              <a:ext uri="{FF2B5EF4-FFF2-40B4-BE49-F238E27FC236}">
                <a16:creationId xmlns:a16="http://schemas.microsoft.com/office/drawing/2014/main" id="{3BF6EF3B-F537-4167-9F19-96830EDA56ED}"/>
              </a:ext>
            </a:extLst>
          </p:cNvPr>
          <p:cNvSpPr>
            <a:spLocks noGrp="1"/>
          </p:cNvSpPr>
          <p:nvPr>
            <p:ph type="ftr" sz="quarter" idx="11"/>
          </p:nvPr>
        </p:nvSpPr>
        <p:spPr/>
        <p:txBody>
          <a:bodyPr/>
          <a:lstStyle/>
          <a:p>
            <a:r>
              <a:rPr lang="en-IN"/>
              <a:t>18CSC305J_AI_UNIT3</a:t>
            </a:r>
          </a:p>
        </p:txBody>
      </p:sp>
      <p:sp>
        <p:nvSpPr>
          <p:cNvPr id="7" name="Slide Number Placeholder 6">
            <a:extLst>
              <a:ext uri="{FF2B5EF4-FFF2-40B4-BE49-F238E27FC236}">
                <a16:creationId xmlns:a16="http://schemas.microsoft.com/office/drawing/2014/main" id="{1D198DF5-A820-44B8-93D3-3ABB582608CA}"/>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239845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16EA-7F12-4B80-8FA4-5702A89C10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DB3AF4-DBFB-4A99-A4BB-EE62DDBAD6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57DA79-F93F-49DC-A8BB-1280A4BCC1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425BED-E847-492B-B9AF-8413082FE2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6C41FA7-E48D-454C-9DF3-603A3F449E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901462-941A-4529-8FE9-D7728D7FF2A8}"/>
              </a:ext>
            </a:extLst>
          </p:cNvPr>
          <p:cNvSpPr>
            <a:spLocks noGrp="1"/>
          </p:cNvSpPr>
          <p:nvPr>
            <p:ph type="dt" sz="half" idx="10"/>
          </p:nvPr>
        </p:nvSpPr>
        <p:spPr/>
        <p:txBody>
          <a:bodyPr/>
          <a:lstStyle/>
          <a:p>
            <a:fld id="{9ABB19F9-423F-49A3-A5D3-8862C14D1515}" type="datetime1">
              <a:rPr lang="en-IN" smtClean="0"/>
              <a:pPr/>
              <a:t>29-05-2023</a:t>
            </a:fld>
            <a:endParaRPr lang="en-IN"/>
          </a:p>
        </p:txBody>
      </p:sp>
      <p:sp>
        <p:nvSpPr>
          <p:cNvPr id="8" name="Footer Placeholder 7">
            <a:extLst>
              <a:ext uri="{FF2B5EF4-FFF2-40B4-BE49-F238E27FC236}">
                <a16:creationId xmlns:a16="http://schemas.microsoft.com/office/drawing/2014/main" id="{780DC8A2-14D8-4CB7-8740-384A47A0DC52}"/>
              </a:ext>
            </a:extLst>
          </p:cNvPr>
          <p:cNvSpPr>
            <a:spLocks noGrp="1"/>
          </p:cNvSpPr>
          <p:nvPr>
            <p:ph type="ftr" sz="quarter" idx="11"/>
          </p:nvPr>
        </p:nvSpPr>
        <p:spPr/>
        <p:txBody>
          <a:bodyPr/>
          <a:lstStyle/>
          <a:p>
            <a:r>
              <a:rPr lang="en-IN"/>
              <a:t>18CSC305J_AI_UNIT3</a:t>
            </a:r>
          </a:p>
        </p:txBody>
      </p:sp>
      <p:sp>
        <p:nvSpPr>
          <p:cNvPr id="9" name="Slide Number Placeholder 8">
            <a:extLst>
              <a:ext uri="{FF2B5EF4-FFF2-40B4-BE49-F238E27FC236}">
                <a16:creationId xmlns:a16="http://schemas.microsoft.com/office/drawing/2014/main" id="{0CACADEF-557D-4FB9-9F2D-AC42C6866EC3}"/>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2008255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FCE9-58F0-4821-AFCC-DFD6FB4EC3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204743-DCFE-4710-A93D-0D86D5F4C70C}"/>
              </a:ext>
            </a:extLst>
          </p:cNvPr>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a:extLst>
              <a:ext uri="{FF2B5EF4-FFF2-40B4-BE49-F238E27FC236}">
                <a16:creationId xmlns:a16="http://schemas.microsoft.com/office/drawing/2014/main" id="{72441B28-4462-461F-9E03-ACE9942A3927}"/>
              </a:ext>
            </a:extLst>
          </p:cNvPr>
          <p:cNvSpPr>
            <a:spLocks noGrp="1"/>
          </p:cNvSpPr>
          <p:nvPr>
            <p:ph type="ftr" sz="quarter" idx="11"/>
          </p:nvPr>
        </p:nvSpPr>
        <p:spPr/>
        <p:txBody>
          <a:bodyPr/>
          <a:lstStyle/>
          <a:p>
            <a:r>
              <a:rPr lang="en-IN"/>
              <a:t>18CSC305J_AI_UNIT3</a:t>
            </a:r>
          </a:p>
        </p:txBody>
      </p:sp>
      <p:sp>
        <p:nvSpPr>
          <p:cNvPr id="5" name="Slide Number Placeholder 4">
            <a:extLst>
              <a:ext uri="{FF2B5EF4-FFF2-40B4-BE49-F238E27FC236}">
                <a16:creationId xmlns:a16="http://schemas.microsoft.com/office/drawing/2014/main" id="{1923A387-8233-482A-AC4A-77E18D7FE217}"/>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322573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CA0E-09CC-4A6C-B463-6B5D08AEF2C1}"/>
              </a:ext>
            </a:extLst>
          </p:cNvPr>
          <p:cNvSpPr>
            <a:spLocks noGrp="1"/>
          </p:cNvSpPr>
          <p:nvPr>
            <p:ph type="dt" sz="half" idx="10"/>
          </p:nvPr>
        </p:nvSpPr>
        <p:spPr/>
        <p:txBody>
          <a:bodyPr/>
          <a:lstStyle/>
          <a:p>
            <a:fld id="{0E10E0F4-07C5-4CC0-89B2-79A62F6F2936}" type="datetime1">
              <a:rPr lang="en-IN" smtClean="0"/>
              <a:pPr/>
              <a:t>29-05-2023</a:t>
            </a:fld>
            <a:endParaRPr lang="en-IN"/>
          </a:p>
        </p:txBody>
      </p:sp>
      <p:sp>
        <p:nvSpPr>
          <p:cNvPr id="3" name="Footer Placeholder 2">
            <a:extLst>
              <a:ext uri="{FF2B5EF4-FFF2-40B4-BE49-F238E27FC236}">
                <a16:creationId xmlns:a16="http://schemas.microsoft.com/office/drawing/2014/main" id="{17A5F57A-333B-43A9-A569-704AB4020FA6}"/>
              </a:ext>
            </a:extLst>
          </p:cNvPr>
          <p:cNvSpPr>
            <a:spLocks noGrp="1"/>
          </p:cNvSpPr>
          <p:nvPr>
            <p:ph type="ftr" sz="quarter" idx="11"/>
          </p:nvPr>
        </p:nvSpPr>
        <p:spPr/>
        <p:txBody>
          <a:bodyPr/>
          <a:lstStyle/>
          <a:p>
            <a:r>
              <a:rPr lang="en-IN"/>
              <a:t>18CSC305J_AI_UNIT3</a:t>
            </a:r>
          </a:p>
        </p:txBody>
      </p:sp>
      <p:sp>
        <p:nvSpPr>
          <p:cNvPr id="4" name="Slide Number Placeholder 3">
            <a:extLst>
              <a:ext uri="{FF2B5EF4-FFF2-40B4-BE49-F238E27FC236}">
                <a16:creationId xmlns:a16="http://schemas.microsoft.com/office/drawing/2014/main" id="{E377E4CA-C4B3-4E38-9F62-615AA49A7783}"/>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415765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1E67-6B48-4446-BB4C-C506CF43FC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8AD192-4743-4394-ACD1-0179DC3F61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3B09494-52D0-44CB-B1E2-AC85E20B1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9BB0F8-CEF2-4A24-8D49-BCAA6BE3416E}"/>
              </a:ext>
            </a:extLst>
          </p:cNvPr>
          <p:cNvSpPr>
            <a:spLocks noGrp="1"/>
          </p:cNvSpPr>
          <p:nvPr>
            <p:ph type="dt" sz="half" idx="10"/>
          </p:nvPr>
        </p:nvSpPr>
        <p:spPr/>
        <p:txBody>
          <a:bodyPr/>
          <a:lstStyle/>
          <a:p>
            <a:fld id="{B9B9E605-2F36-4014-9BF2-92EA5F8441BF}" type="datetime1">
              <a:rPr lang="en-IN" smtClean="0"/>
              <a:pPr/>
              <a:t>29-05-2023</a:t>
            </a:fld>
            <a:endParaRPr lang="en-IN"/>
          </a:p>
        </p:txBody>
      </p:sp>
      <p:sp>
        <p:nvSpPr>
          <p:cNvPr id="6" name="Footer Placeholder 5">
            <a:extLst>
              <a:ext uri="{FF2B5EF4-FFF2-40B4-BE49-F238E27FC236}">
                <a16:creationId xmlns:a16="http://schemas.microsoft.com/office/drawing/2014/main" id="{15C1EB13-A76C-4875-B4AD-20CD0107556D}"/>
              </a:ext>
            </a:extLst>
          </p:cNvPr>
          <p:cNvSpPr>
            <a:spLocks noGrp="1"/>
          </p:cNvSpPr>
          <p:nvPr>
            <p:ph type="ftr" sz="quarter" idx="11"/>
          </p:nvPr>
        </p:nvSpPr>
        <p:spPr/>
        <p:txBody>
          <a:bodyPr/>
          <a:lstStyle/>
          <a:p>
            <a:r>
              <a:rPr lang="en-IN"/>
              <a:t>18CSC305J_AI_UNIT3</a:t>
            </a:r>
          </a:p>
        </p:txBody>
      </p:sp>
      <p:sp>
        <p:nvSpPr>
          <p:cNvPr id="7" name="Slide Number Placeholder 6">
            <a:extLst>
              <a:ext uri="{FF2B5EF4-FFF2-40B4-BE49-F238E27FC236}">
                <a16:creationId xmlns:a16="http://schemas.microsoft.com/office/drawing/2014/main" id="{0B59DBBA-59ED-4088-84F8-C0443C8B7DB3}"/>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141501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537E-F0C4-468F-B602-0EAF14E86F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F69B0E-5246-445D-A294-6FC812AC54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C0B9E1-62B3-4206-AE62-A9B8324E9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AC3E49-6C80-4BB7-AB06-21BF2A2720EA}"/>
              </a:ext>
            </a:extLst>
          </p:cNvPr>
          <p:cNvSpPr>
            <a:spLocks noGrp="1"/>
          </p:cNvSpPr>
          <p:nvPr>
            <p:ph type="dt" sz="half" idx="10"/>
          </p:nvPr>
        </p:nvSpPr>
        <p:spPr/>
        <p:txBody>
          <a:bodyPr/>
          <a:lstStyle/>
          <a:p>
            <a:fld id="{CF9467C9-C375-41E5-A4B4-CB29D7502298}" type="datetime1">
              <a:rPr lang="en-IN" smtClean="0"/>
              <a:pPr/>
              <a:t>29-05-2023</a:t>
            </a:fld>
            <a:endParaRPr lang="en-IN"/>
          </a:p>
        </p:txBody>
      </p:sp>
      <p:sp>
        <p:nvSpPr>
          <p:cNvPr id="6" name="Footer Placeholder 5">
            <a:extLst>
              <a:ext uri="{FF2B5EF4-FFF2-40B4-BE49-F238E27FC236}">
                <a16:creationId xmlns:a16="http://schemas.microsoft.com/office/drawing/2014/main" id="{5E00C3EB-1C38-46E6-B8C2-74FCF72903F7}"/>
              </a:ext>
            </a:extLst>
          </p:cNvPr>
          <p:cNvSpPr>
            <a:spLocks noGrp="1"/>
          </p:cNvSpPr>
          <p:nvPr>
            <p:ph type="ftr" sz="quarter" idx="11"/>
          </p:nvPr>
        </p:nvSpPr>
        <p:spPr/>
        <p:txBody>
          <a:bodyPr/>
          <a:lstStyle/>
          <a:p>
            <a:r>
              <a:rPr lang="en-IN"/>
              <a:t>18CSC305J_AI_UNIT3</a:t>
            </a:r>
          </a:p>
        </p:txBody>
      </p:sp>
      <p:sp>
        <p:nvSpPr>
          <p:cNvPr id="7" name="Slide Number Placeholder 6">
            <a:extLst>
              <a:ext uri="{FF2B5EF4-FFF2-40B4-BE49-F238E27FC236}">
                <a16:creationId xmlns:a16="http://schemas.microsoft.com/office/drawing/2014/main" id="{2FBDD934-2933-44D0-A961-417E9C9F3B88}"/>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117380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049F4C-76A2-4E81-AB92-90B6825A6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4D5D6B-B129-402B-BA51-9DF2D727FC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71512B-5D3C-405E-B0F0-91C8E82806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FB34BB-7B22-4AE0-B86C-40C592B46AB8}" type="datetime1">
              <a:rPr lang="en-IN" smtClean="0"/>
              <a:pPr/>
              <a:t>29-05-2023</a:t>
            </a:fld>
            <a:endParaRPr lang="en-IN"/>
          </a:p>
        </p:txBody>
      </p:sp>
      <p:sp>
        <p:nvSpPr>
          <p:cNvPr id="5" name="Footer Placeholder 4">
            <a:extLst>
              <a:ext uri="{FF2B5EF4-FFF2-40B4-BE49-F238E27FC236}">
                <a16:creationId xmlns:a16="http://schemas.microsoft.com/office/drawing/2014/main" id="{F1122077-3DDB-4443-92BC-AB508179A0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18CSC305J_AI_UNIT3</a:t>
            </a:r>
          </a:p>
        </p:txBody>
      </p:sp>
      <p:sp>
        <p:nvSpPr>
          <p:cNvPr id="6" name="Slide Number Placeholder 5">
            <a:extLst>
              <a:ext uri="{FF2B5EF4-FFF2-40B4-BE49-F238E27FC236}">
                <a16:creationId xmlns:a16="http://schemas.microsoft.com/office/drawing/2014/main" id="{6C5EF756-6ECE-4155-B7B7-C27B4F72E6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7E4694-2E08-40A1-A6DB-5758EA0CB602}" type="slidenum">
              <a:rPr lang="en-IN" smtClean="0"/>
              <a:pPr/>
              <a:t>‹#›</a:t>
            </a:fld>
            <a:endParaRPr lang="en-IN"/>
          </a:p>
        </p:txBody>
      </p:sp>
    </p:spTree>
    <p:extLst>
      <p:ext uri="{BB962C8B-B14F-4D97-AF65-F5344CB8AC3E}">
        <p14:creationId xmlns:p14="http://schemas.microsoft.com/office/powerpoint/2010/main" val="2602579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4.jpeg"/><Relationship Id="rId3" Type="http://schemas.openxmlformats.org/officeDocument/2006/relationships/diagramLayout" Target="../diagrams/layout1.xml"/><Relationship Id="rId7" Type="http://schemas.openxmlformats.org/officeDocument/2006/relationships/image" Target="../media/image23.jpe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5" Type="http://schemas.openxmlformats.org/officeDocument/2006/relationships/image" Target="../media/image26.jpeg"/><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 Id="rId14" Type="http://schemas.openxmlformats.org/officeDocument/2006/relationships/image" Target="../media/image25.jpeg"/></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6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Layout" Target="../diagrams/layout13.xml"/><Relationship Id="rId7" Type="http://schemas.openxmlformats.org/officeDocument/2006/relationships/image" Target="../media/image27.jpe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openxmlformats.org/officeDocument/2006/relationships/image" Target="../media/image31.jpeg"/><Relationship Id="rId5" Type="http://schemas.openxmlformats.org/officeDocument/2006/relationships/diagramColors" Target="../diagrams/colors13.xml"/><Relationship Id="rId10" Type="http://schemas.openxmlformats.org/officeDocument/2006/relationships/image" Target="../media/image30.jpeg"/><Relationship Id="rId4" Type="http://schemas.openxmlformats.org/officeDocument/2006/relationships/diagramQuickStyle" Target="../diagrams/quickStyle13.xml"/><Relationship Id="rId9" Type="http://schemas.openxmlformats.org/officeDocument/2006/relationships/image" Target="../media/image29.jpeg"/></Relationships>
</file>

<file path=ppt/slides/_rels/slide62.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6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diagramLayout" Target="../diagrams/layout18.xml"/><Relationship Id="rId7" Type="http://schemas.openxmlformats.org/officeDocument/2006/relationships/image" Target="../media/image32.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Layout" Target="../diagrams/layout19.xml"/><Relationship Id="rId7" Type="http://schemas.openxmlformats.org/officeDocument/2006/relationships/image" Target="../media/image34.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 Id="rId9" Type="http://schemas.openxmlformats.org/officeDocument/2006/relationships/image" Target="../media/image36.png"/></Relationships>
</file>

<file path=ppt/slides/_rels/slide66.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diagramLayout" Target="../diagrams/layout20.xml"/><Relationship Id="rId7" Type="http://schemas.openxmlformats.org/officeDocument/2006/relationships/diagramData" Target="../diagrams/data21.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68.xml.rels><?xml version="1.0" encoding="UTF-8" standalone="yes"?>
<Relationships xmlns="http://schemas.openxmlformats.org/package/2006/relationships"><Relationship Id="rId8" Type="http://schemas.openxmlformats.org/officeDocument/2006/relationships/diagramLayout" Target="../diagrams/layout25.xml"/><Relationship Id="rId3" Type="http://schemas.openxmlformats.org/officeDocument/2006/relationships/diagramLayout" Target="../diagrams/layout24.xml"/><Relationship Id="rId7" Type="http://schemas.openxmlformats.org/officeDocument/2006/relationships/diagramData" Target="../diagrams/data25.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11" Type="http://schemas.microsoft.com/office/2007/relationships/diagramDrawing" Target="../diagrams/drawing25.xml"/><Relationship Id="rId5" Type="http://schemas.openxmlformats.org/officeDocument/2006/relationships/diagramColors" Target="../diagrams/colors24.xml"/><Relationship Id="rId10" Type="http://schemas.openxmlformats.org/officeDocument/2006/relationships/diagramColors" Target="../diagrams/colors25.xml"/><Relationship Id="rId4" Type="http://schemas.openxmlformats.org/officeDocument/2006/relationships/diagramQuickStyle" Target="../diagrams/quickStyle24.xml"/><Relationship Id="rId9" Type="http://schemas.openxmlformats.org/officeDocument/2006/relationships/diagramQuickStyle" Target="../diagrams/quickStyle25.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diagramLayout" Target="../diagrams/layout27.xml"/><Relationship Id="rId7" Type="http://schemas.openxmlformats.org/officeDocument/2006/relationships/oleObject" Target="../embeddings/oleObject1.bin"/><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29.xml"/><Relationship Id="rId13" Type="http://schemas.openxmlformats.org/officeDocument/2006/relationships/image" Target="../media/image38.wmf"/><Relationship Id="rId3" Type="http://schemas.openxmlformats.org/officeDocument/2006/relationships/diagramLayout" Target="../diagrams/layout28.xml"/><Relationship Id="rId7" Type="http://schemas.openxmlformats.org/officeDocument/2006/relationships/diagramData" Target="../diagrams/data29.xml"/><Relationship Id="rId12" Type="http://schemas.openxmlformats.org/officeDocument/2006/relationships/oleObject" Target="../embeddings/oleObject2.bin"/><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11" Type="http://schemas.microsoft.com/office/2007/relationships/diagramDrawing" Target="../diagrams/drawing29.xml"/><Relationship Id="rId5" Type="http://schemas.openxmlformats.org/officeDocument/2006/relationships/diagramColors" Target="../diagrams/colors28.xml"/><Relationship Id="rId10" Type="http://schemas.openxmlformats.org/officeDocument/2006/relationships/diagramColors" Target="../diagrams/colors29.xml"/><Relationship Id="rId4" Type="http://schemas.openxmlformats.org/officeDocument/2006/relationships/diagramQuickStyle" Target="../diagrams/quickStyle28.xml"/><Relationship Id="rId9" Type="http://schemas.openxmlformats.org/officeDocument/2006/relationships/diagramQuickStyle" Target="../diagrams/quickStyle29.xml"/></Relationships>
</file>

<file path=ppt/slides/_rels/slide72.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14959" y="1825625"/>
            <a:ext cx="11293679" cy="4351338"/>
          </a:xfrm>
          <a:ln w="38100">
            <a:solidFill>
              <a:srgbClr val="FF0000"/>
            </a:solidFill>
          </a:ln>
        </p:spPr>
        <p:style>
          <a:lnRef idx="2">
            <a:schemeClr val="accent2"/>
          </a:lnRef>
          <a:fillRef idx="1">
            <a:schemeClr val="lt1"/>
          </a:fillRef>
          <a:effectRef idx="0">
            <a:schemeClr val="accent2"/>
          </a:effectRef>
          <a:fontRef idx="minor">
            <a:schemeClr val="dk1"/>
          </a:fontRef>
        </p:style>
        <p:txBody>
          <a:bodyPr>
            <a:normAutofit/>
          </a:bodyPr>
          <a:lstStyle/>
          <a:p>
            <a:pPr algn="ctr">
              <a:buNone/>
            </a:pPr>
            <a:endParaRPr lang="en-IN" sz="7200" dirty="0">
              <a:ln w="10541" cmpd="sng">
                <a:solidFill>
                  <a:schemeClr val="accent1">
                    <a:shade val="88000"/>
                    <a:satMod val="110000"/>
                  </a:schemeClr>
                </a:solidFill>
                <a:prstDash val="solid"/>
              </a:ln>
              <a:solidFill>
                <a:srgbClr val="00B0F0"/>
              </a:solidFill>
            </a:endParaRPr>
          </a:p>
          <a:p>
            <a:pPr algn="ctr">
              <a:buNone/>
            </a:pPr>
            <a:r>
              <a:rPr lang="en-IN" sz="7200" b="1" dirty="0">
                <a:ln w="10541" cmpd="sng">
                  <a:solidFill>
                    <a:schemeClr val="accent1">
                      <a:shade val="88000"/>
                      <a:satMod val="110000"/>
                    </a:schemeClr>
                  </a:solidFill>
                  <a:prstDash val="solid"/>
                </a:ln>
                <a:solidFill>
                  <a:srgbClr val="00B0F0"/>
                </a:solidFill>
              </a:rPr>
              <a:t>Unit 4 - </a:t>
            </a:r>
            <a:r>
              <a:rPr lang="en-US" sz="7200" b="1" dirty="0">
                <a:ln w="10541" cmpd="sng">
                  <a:solidFill>
                    <a:schemeClr val="accent1">
                      <a:shade val="88000"/>
                      <a:satMod val="110000"/>
                    </a:schemeClr>
                  </a:solidFill>
                  <a:prstDash val="solid"/>
                </a:ln>
                <a:solidFill>
                  <a:srgbClr val="00B0F0"/>
                </a:solidFill>
              </a:rPr>
              <a:t>PLANNING</a:t>
            </a:r>
          </a:p>
        </p:txBody>
      </p:sp>
      <p:sp>
        <p:nvSpPr>
          <p:cNvPr id="5" name="Date Placeholder 4"/>
          <p:cNvSpPr>
            <a:spLocks noGrp="1"/>
          </p:cNvSpPr>
          <p:nvPr>
            <p:ph type="dt" sz="half" idx="10"/>
          </p:nvPr>
        </p:nvSpPr>
        <p:spPr/>
        <p:txBody>
          <a:bodyPr/>
          <a:lstStyle/>
          <a:p>
            <a:fld id="{3828276C-0B24-42D4-B976-B437008FEB34}" type="datetime1">
              <a:rPr lang="en-IN" smtClean="0"/>
              <a:pPr/>
              <a:t>29-05-2023</a:t>
            </a:fld>
            <a:endParaRPr lang="en-IN"/>
          </a:p>
        </p:txBody>
      </p:sp>
      <p:sp>
        <p:nvSpPr>
          <p:cNvPr id="7" name="Footer Placeholder 6"/>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a:t>
            </a:fld>
            <a:endParaRPr lang="en-IN" dirty="0"/>
          </a:p>
        </p:txBody>
      </p:sp>
      <p:pic>
        <p:nvPicPr>
          <p:cNvPr id="8" name="Picture 7"/>
          <p:cNvPicPr>
            <a:picLocks noChangeAspect="1"/>
          </p:cNvPicPr>
          <p:nvPr/>
        </p:nvPicPr>
        <p:blipFill>
          <a:blip r:embed="rId2" cstate="print"/>
          <a:stretch>
            <a:fillRect/>
          </a:stretch>
        </p:blipFill>
        <p:spPr>
          <a:xfrm>
            <a:off x="10332720" y="201168"/>
            <a:ext cx="1275919" cy="1247775"/>
          </a:xfrm>
          <a:prstGeom prst="rect">
            <a:avLst/>
          </a:prstGeom>
          <a:noFill/>
          <a:ln>
            <a:noFill/>
          </a:ln>
        </p:spPr>
      </p:pic>
    </p:spTree>
    <p:extLst>
      <p:ext uri="{BB962C8B-B14F-4D97-AF65-F5344CB8AC3E}">
        <p14:creationId xmlns:p14="http://schemas.microsoft.com/office/powerpoint/2010/main" val="1148383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10</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b="0" i="0" dirty="0">
                <a:solidFill>
                  <a:schemeClr val="bg1"/>
                </a:solidFill>
                <a:effectLst/>
              </a:rPr>
              <a:t>A Simple Planning Agent</a:t>
            </a:r>
            <a:endParaRPr lang="en-US" b="1" dirty="0">
              <a:solidFill>
                <a:schemeClr val="bg1"/>
              </a:solidFill>
              <a:cs typeface="Calibri" panose="020F0502020204030204" pitchFamily="34" charset="0"/>
            </a:endParaRP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pic>
        <p:nvPicPr>
          <p:cNvPr id="277506" name="Picture 2"/>
          <p:cNvPicPr>
            <a:picLocks noChangeAspect="1" noChangeArrowheads="1"/>
          </p:cNvPicPr>
          <p:nvPr/>
        </p:nvPicPr>
        <p:blipFill>
          <a:blip r:embed="rId3"/>
          <a:srcRect/>
          <a:stretch>
            <a:fillRect/>
          </a:stretch>
        </p:blipFill>
        <p:spPr bwMode="auto">
          <a:xfrm>
            <a:off x="1170597" y="1662113"/>
            <a:ext cx="6979545" cy="4751213"/>
          </a:xfrm>
          <a:prstGeom prst="rect">
            <a:avLst/>
          </a:prstGeom>
          <a:noFill/>
          <a:ln w="9525">
            <a:noFill/>
            <a:miter lim="800000"/>
            <a:headEnd/>
            <a:tailEnd/>
          </a:ln>
          <a:effectLst/>
        </p:spPr>
      </p:pic>
    </p:spTree>
    <p:extLst>
      <p:ext uri="{BB962C8B-B14F-4D97-AF65-F5344CB8AC3E}">
        <p14:creationId xmlns:p14="http://schemas.microsoft.com/office/powerpoint/2010/main" val="40703632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Support vector machines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lnSpcReduction="10000"/>
          </a:bodyPr>
          <a:lstStyle/>
          <a:p>
            <a:r>
              <a:rPr lang="en-US" b="1" dirty="0">
                <a:latin typeface="Times New Roman" pitchFamily="18" charset="0"/>
                <a:cs typeface="Times New Roman" pitchFamily="18" charset="0"/>
              </a:rPr>
              <a:t>Support Vectors - </a:t>
            </a:r>
            <a:r>
              <a:rPr lang="en-US" sz="2600" dirty="0">
                <a:latin typeface="Times New Roman" pitchFamily="18" charset="0"/>
                <a:cs typeface="Times New Roman" pitchFamily="18" charset="0"/>
              </a:rPr>
              <a:t>The data points, which are 					 closest to the </a:t>
            </a:r>
            <a:r>
              <a:rPr lang="en-US" sz="2600" dirty="0" err="1">
                <a:latin typeface="Times New Roman" pitchFamily="18" charset="0"/>
                <a:cs typeface="Times New Roman" pitchFamily="18" charset="0"/>
              </a:rPr>
              <a:t>hyperplane</a:t>
            </a:r>
            <a:r>
              <a:rPr lang="en-US" sz="2600" dirty="0">
                <a:latin typeface="Times New Roman" pitchFamily="18" charset="0"/>
                <a:cs typeface="Times New Roman" pitchFamily="18" charset="0"/>
              </a:rPr>
              <a:t>. These points will define					 the separating line better by calculating margins</a:t>
            </a:r>
            <a:r>
              <a:rPr lang="en-US" dirty="0">
                <a:latin typeface="Times New Roman" pitchFamily="18" charset="0"/>
                <a:cs typeface="Times New Roman" pitchFamily="18" charset="0"/>
              </a:rPr>
              <a:t>. </a:t>
            </a:r>
          </a:p>
          <a:p>
            <a:pPr algn="just">
              <a:buNone/>
            </a:pPr>
            <a:r>
              <a:rPr lang="en-US" dirty="0">
                <a:latin typeface="Times New Roman" pitchFamily="18" charset="0"/>
                <a:cs typeface="Times New Roman" pitchFamily="18" charset="0"/>
              </a:rPr>
              <a:t>	</a:t>
            </a:r>
            <a:r>
              <a:rPr lang="en-US" sz="2600" dirty="0">
                <a:latin typeface="Times New Roman" pitchFamily="18" charset="0"/>
                <a:cs typeface="Times New Roman" pitchFamily="18" charset="0"/>
              </a:rPr>
              <a:t>These points are more relevant to the construction					  of the classifier</a:t>
            </a:r>
          </a:p>
          <a:p>
            <a:r>
              <a:rPr lang="en-US" b="1" dirty="0" err="1">
                <a:latin typeface="Times New Roman" pitchFamily="18" charset="0"/>
                <a:cs typeface="Times New Roman" pitchFamily="18" charset="0"/>
              </a:rPr>
              <a:t>Hyperplane</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 - A decision plane which separates				 between a set of objects having different class 			         memberships.</a:t>
            </a:r>
          </a:p>
          <a:p>
            <a:r>
              <a:rPr lang="en-US" b="1" dirty="0">
                <a:latin typeface="Times New Roman" pitchFamily="18" charset="0"/>
                <a:cs typeface="Times New Roman" pitchFamily="18" charset="0"/>
              </a:rPr>
              <a:t>Margin  - </a:t>
            </a:r>
            <a:r>
              <a:rPr lang="en-US" dirty="0">
                <a:latin typeface="Times New Roman" pitchFamily="18" charset="0"/>
                <a:cs typeface="Times New Roman" pitchFamily="18" charset="0"/>
              </a:rPr>
              <a:t>A margin is a gap between the two lines				 on the closest class points. This is calculated as the perpendicular distance from the line to support vectors or closest points. If the margin is larger in between the classes, then it is considered a good margin, a smaller margin is a bad margin.</a:t>
            </a: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4339" name="Picture 3"/>
          <p:cNvPicPr>
            <a:picLocks noChangeAspect="1" noChangeArrowheads="1"/>
          </p:cNvPicPr>
          <p:nvPr/>
        </p:nvPicPr>
        <p:blipFill>
          <a:blip r:embed="rId3"/>
          <a:srcRect/>
          <a:stretch>
            <a:fillRect/>
          </a:stretch>
        </p:blipFill>
        <p:spPr bwMode="auto">
          <a:xfrm>
            <a:off x="7889309" y="1559555"/>
            <a:ext cx="3870543" cy="33352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How does SVM work?</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5363" name="Picture 3"/>
          <p:cNvPicPr>
            <a:picLocks noChangeAspect="1" noChangeArrowheads="1"/>
          </p:cNvPicPr>
          <p:nvPr/>
        </p:nvPicPr>
        <p:blipFill>
          <a:blip r:embed="rId3"/>
          <a:srcRect/>
          <a:stretch>
            <a:fillRect/>
          </a:stretch>
        </p:blipFill>
        <p:spPr bwMode="auto">
          <a:xfrm>
            <a:off x="428038" y="1527142"/>
            <a:ext cx="10209911" cy="4764097"/>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How does SVM work?</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7411" name="Picture 3"/>
          <p:cNvPicPr>
            <a:picLocks noChangeAspect="1" noChangeArrowheads="1"/>
          </p:cNvPicPr>
          <p:nvPr/>
        </p:nvPicPr>
        <p:blipFill>
          <a:blip r:embed="rId3"/>
          <a:srcRect/>
          <a:stretch>
            <a:fillRect/>
          </a:stretch>
        </p:blipFill>
        <p:spPr bwMode="auto">
          <a:xfrm>
            <a:off x="416947" y="1513299"/>
            <a:ext cx="8000543" cy="4868991"/>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How does SVM work?</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6388" name="Picture 4"/>
          <p:cNvPicPr>
            <a:picLocks noChangeAspect="1" noChangeArrowheads="1"/>
          </p:cNvPicPr>
          <p:nvPr/>
        </p:nvPicPr>
        <p:blipFill>
          <a:blip r:embed="rId3"/>
          <a:srcRect/>
          <a:stretch>
            <a:fillRect/>
          </a:stretch>
        </p:blipFill>
        <p:spPr bwMode="auto">
          <a:xfrm>
            <a:off x="473184" y="1500448"/>
            <a:ext cx="9538402" cy="4850248"/>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Kernels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algn="just">
              <a:spcBef>
                <a:spcPts val="1200"/>
              </a:spcBef>
            </a:pPr>
            <a:endParaRPr lang="en-US" dirty="0">
              <a:latin typeface="Times New Roman" pitchFamily="18" charset="0"/>
              <a:cs typeface="Times New Roman" pitchFamily="18" charset="0"/>
            </a:endParaRPr>
          </a:p>
          <a:p>
            <a:pPr algn="just">
              <a:spcBef>
                <a:spcPts val="1200"/>
              </a:spcBef>
            </a:pPr>
            <a:r>
              <a:rPr lang="en-US" dirty="0">
                <a:latin typeface="Times New Roman" pitchFamily="18" charset="0"/>
                <a:cs typeface="Times New Roman" pitchFamily="18" charset="0"/>
              </a:rPr>
              <a:t>The SVM algorithm is implemented in practice using a kernel. A kernel transforms an input data space into the required form. SVM uses a technique called the </a:t>
            </a:r>
            <a:r>
              <a:rPr lang="en-US" dirty="0">
                <a:solidFill>
                  <a:srgbClr val="FF0000"/>
                </a:solidFill>
                <a:latin typeface="Times New Roman" pitchFamily="18" charset="0"/>
                <a:cs typeface="Times New Roman" pitchFamily="18" charset="0"/>
              </a:rPr>
              <a:t>kernel trick</a:t>
            </a:r>
            <a:r>
              <a:rPr lang="en-US" dirty="0">
                <a:latin typeface="Times New Roman" pitchFamily="18" charset="0"/>
                <a:cs typeface="Times New Roman" pitchFamily="18" charset="0"/>
              </a:rPr>
              <a:t>. Here, the kernel takes a low-dimensional input space and transforms it into a higher dimensional space.(it converts non separable problem to separable problems by adding more dimension to it) It is most useful in non-linear separation problem. Kernel trick helps us to build a more accurate classifier.</a:t>
            </a:r>
          </a:p>
          <a:p>
            <a:pPr algn="just">
              <a:spcBef>
                <a:spcPts val="1200"/>
              </a:spcBef>
              <a:buNone/>
            </a:pPr>
            <a:r>
              <a:rPr lang="en-US" b="1" dirty="0">
                <a:solidFill>
                  <a:srgbClr val="FF0000"/>
                </a:solidFill>
                <a:latin typeface="Times New Roman" pitchFamily="18" charset="0"/>
                <a:cs typeface="Times New Roman" pitchFamily="18" charset="0"/>
              </a:rPr>
              <a:t>TYPES:</a:t>
            </a:r>
          </a:p>
          <a:p>
            <a:pPr algn="just">
              <a:spcBef>
                <a:spcPts val="1200"/>
              </a:spcBef>
            </a:pPr>
            <a:r>
              <a:rPr lang="en-US" b="1" dirty="0">
                <a:latin typeface="Times New Roman" pitchFamily="18" charset="0"/>
                <a:cs typeface="Times New Roman" pitchFamily="18" charset="0"/>
              </a:rPr>
              <a:t>Linear Kernel : </a:t>
            </a:r>
            <a:r>
              <a:rPr lang="en-US" dirty="0">
                <a:latin typeface="Times New Roman" pitchFamily="18" charset="0"/>
                <a:cs typeface="Times New Roman" pitchFamily="18" charset="0"/>
              </a:rPr>
              <a:t> A linear kernel can be used as normal dot product any two given observations. The product between two vectors is the sum of the multiplication of each pair of input values.						</a:t>
            </a:r>
            <a:r>
              <a:rPr lang="en-US" dirty="0">
                <a:solidFill>
                  <a:srgbClr val="FF0000"/>
                </a:solidFill>
                <a:latin typeface="Times New Roman" pitchFamily="18" charset="0"/>
                <a:cs typeface="Times New Roman" pitchFamily="18" charset="0"/>
              </a:rPr>
              <a:t>K(x, xi) = sum(x * xi)</a:t>
            </a:r>
          </a:p>
          <a:p>
            <a:pPr marL="225425" indent="-225425" algn="just">
              <a:spcBef>
                <a:spcPts val="1200"/>
              </a:spcBef>
            </a:pPr>
            <a:r>
              <a:rPr lang="en-US" b="1" dirty="0">
                <a:latin typeface="Times New Roman" pitchFamily="18" charset="0"/>
                <a:cs typeface="Times New Roman" pitchFamily="18" charset="0"/>
              </a:rPr>
              <a:t>Polynomial Kernel</a:t>
            </a:r>
            <a:r>
              <a:rPr lang="en-US" dirty="0">
                <a:latin typeface="Times New Roman" pitchFamily="18" charset="0"/>
                <a:cs typeface="Times New Roman" pitchFamily="18" charset="0"/>
              </a:rPr>
              <a:t> A polynomial kernel is a more generalized form of the linear kernel. The polynomial kernel can distinguish curved or nonlinear input space.</a:t>
            </a:r>
          </a:p>
          <a:p>
            <a:pPr algn="ctr">
              <a:spcBef>
                <a:spcPts val="1200"/>
              </a:spcBef>
              <a:buNone/>
            </a:pPr>
            <a:r>
              <a:rPr lang="en-US" dirty="0">
                <a:solidFill>
                  <a:srgbClr val="FF0000"/>
                </a:solidFill>
                <a:latin typeface="Times New Roman" pitchFamily="18" charset="0"/>
                <a:cs typeface="Times New Roman" pitchFamily="18" charset="0"/>
              </a:rPr>
              <a:t>K(</a:t>
            </a:r>
            <a:r>
              <a:rPr lang="en-US" dirty="0" err="1">
                <a:solidFill>
                  <a:srgbClr val="FF0000"/>
                </a:solidFill>
                <a:latin typeface="Times New Roman" pitchFamily="18" charset="0"/>
                <a:cs typeface="Times New Roman" pitchFamily="18" charset="0"/>
              </a:rPr>
              <a:t>x,xi</a:t>
            </a:r>
            <a:r>
              <a:rPr lang="en-US" dirty="0">
                <a:solidFill>
                  <a:srgbClr val="FF0000"/>
                </a:solidFill>
                <a:latin typeface="Times New Roman" pitchFamily="18" charset="0"/>
                <a:cs typeface="Times New Roman" pitchFamily="18" charset="0"/>
              </a:rPr>
              <a:t>) = 1 + sum(x * xi)^d</a:t>
            </a:r>
          </a:p>
          <a:p>
            <a:pPr marL="61913" indent="-61913" algn="just">
              <a:spcBef>
                <a:spcPts val="1200"/>
              </a:spcBef>
              <a:buNone/>
            </a:pPr>
            <a:r>
              <a:rPr lang="en-US" dirty="0">
                <a:latin typeface="Times New Roman" pitchFamily="18" charset="0"/>
                <a:cs typeface="Times New Roman" pitchFamily="18" charset="0"/>
              </a:rPr>
              <a:t> Where d is the degree of the polynomial. d=1 is similar to the linear transformation. The degree needs to be manually specified in the learning algorithm.</a:t>
            </a:r>
          </a:p>
          <a:p>
            <a:endParaRPr lang="en-US" sz="2400" b="1"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Kernels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2400" b="1" dirty="0">
                <a:latin typeface="Times New Roman" pitchFamily="18" charset="0"/>
                <a:cs typeface="Times New Roman" pitchFamily="18" charset="0"/>
              </a:rPr>
              <a:t>Radial Basis Function Kernel</a:t>
            </a:r>
            <a:r>
              <a:rPr lang="en-US" sz="2400" dirty="0">
                <a:latin typeface="Times New Roman" pitchFamily="18" charset="0"/>
                <a:cs typeface="Times New Roman" pitchFamily="18" charset="0"/>
              </a:rPr>
              <a:t> The Radial basis function kernel is a popular kernel function commonly used in support vector machine classification. RBF can map an input space in infinite dimensional space.</a:t>
            </a:r>
          </a:p>
          <a:p>
            <a:pPr algn="ctr">
              <a:buNone/>
            </a:pPr>
            <a:r>
              <a:rPr lang="en-US" sz="2400" dirty="0">
                <a:solidFill>
                  <a:srgbClr val="FF0000"/>
                </a:solidFill>
                <a:latin typeface="Times New Roman" pitchFamily="18" charset="0"/>
                <a:cs typeface="Times New Roman" pitchFamily="18" charset="0"/>
              </a:rPr>
              <a:t>K(</a:t>
            </a:r>
            <a:r>
              <a:rPr lang="en-US" sz="2400" dirty="0" err="1">
                <a:solidFill>
                  <a:srgbClr val="FF0000"/>
                </a:solidFill>
                <a:latin typeface="Times New Roman" pitchFamily="18" charset="0"/>
                <a:cs typeface="Times New Roman" pitchFamily="18" charset="0"/>
              </a:rPr>
              <a:t>x,xi</a:t>
            </a:r>
            <a:r>
              <a:rPr lang="en-US" sz="2400" dirty="0">
                <a:solidFill>
                  <a:srgbClr val="FF0000"/>
                </a:solidFill>
                <a:latin typeface="Times New Roman" pitchFamily="18" charset="0"/>
                <a:cs typeface="Times New Roman" pitchFamily="18" charset="0"/>
              </a:rPr>
              <a:t>) = exp(-gamma * sum((x – xi^2))</a:t>
            </a:r>
            <a:endParaRPr lang="en-US" sz="2400" b="1"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8435" name="Picture 3"/>
          <p:cNvPicPr>
            <a:picLocks noChangeAspect="1" noChangeArrowheads="1"/>
          </p:cNvPicPr>
          <p:nvPr/>
        </p:nvPicPr>
        <p:blipFill>
          <a:blip r:embed="rId3"/>
          <a:srcRect/>
          <a:stretch>
            <a:fillRect/>
          </a:stretch>
        </p:blipFill>
        <p:spPr bwMode="auto">
          <a:xfrm>
            <a:off x="442717" y="1505600"/>
            <a:ext cx="5786032" cy="3041347"/>
          </a:xfrm>
          <a:prstGeom prst="rect">
            <a:avLst/>
          </a:prstGeom>
          <a:noFill/>
          <a:ln w="9525">
            <a:noFill/>
            <a:miter lim="800000"/>
            <a:headEnd/>
            <a:tailEnd/>
          </a:ln>
          <a:effectLst/>
        </p:spPr>
      </p:pic>
      <p:pic>
        <p:nvPicPr>
          <p:cNvPr id="18437" name="Picture 5"/>
          <p:cNvPicPr>
            <a:picLocks noChangeAspect="1" noChangeArrowheads="1"/>
          </p:cNvPicPr>
          <p:nvPr/>
        </p:nvPicPr>
        <p:blipFill>
          <a:blip r:embed="rId4"/>
          <a:srcRect/>
          <a:stretch>
            <a:fillRect/>
          </a:stretch>
        </p:blipFill>
        <p:spPr bwMode="auto">
          <a:xfrm>
            <a:off x="5667854" y="3169280"/>
            <a:ext cx="5935423" cy="3143837"/>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0482" name="Picture 2"/>
          <p:cNvPicPr>
            <a:picLocks noChangeAspect="1" noChangeArrowheads="1"/>
          </p:cNvPicPr>
          <p:nvPr/>
        </p:nvPicPr>
        <p:blipFill>
          <a:blip r:embed="rId3"/>
          <a:srcRect/>
          <a:stretch>
            <a:fillRect/>
          </a:stretch>
        </p:blipFill>
        <p:spPr bwMode="auto">
          <a:xfrm>
            <a:off x="429734" y="1504232"/>
            <a:ext cx="8062912" cy="4712404"/>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1506" name="Picture 2"/>
          <p:cNvPicPr>
            <a:picLocks noChangeAspect="1" noChangeArrowheads="1"/>
          </p:cNvPicPr>
          <p:nvPr/>
        </p:nvPicPr>
        <p:blipFill>
          <a:blip r:embed="rId3"/>
          <a:srcRect/>
          <a:stretch>
            <a:fillRect/>
          </a:stretch>
        </p:blipFill>
        <p:spPr bwMode="auto">
          <a:xfrm>
            <a:off x="449177" y="1490403"/>
            <a:ext cx="7517376" cy="4785138"/>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2531" name="Picture 3"/>
          <p:cNvPicPr>
            <a:picLocks noChangeAspect="1" noChangeArrowheads="1"/>
          </p:cNvPicPr>
          <p:nvPr/>
        </p:nvPicPr>
        <p:blipFill>
          <a:blip r:embed="rId3"/>
          <a:srcRect/>
          <a:stretch>
            <a:fillRect/>
          </a:stretch>
        </p:blipFill>
        <p:spPr bwMode="auto">
          <a:xfrm>
            <a:off x="457266" y="1483226"/>
            <a:ext cx="8411161" cy="4670114"/>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11</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b="0" i="0" dirty="0">
                <a:solidFill>
                  <a:schemeClr val="bg1"/>
                </a:solidFill>
                <a:effectLst/>
              </a:rPr>
              <a:t>Planning Languages</a:t>
            </a:r>
            <a:endParaRPr lang="en-US" b="1" dirty="0">
              <a:solidFill>
                <a:schemeClr val="bg1"/>
              </a:solidFill>
              <a:cs typeface="Calibri" panose="020F0502020204030204" pitchFamily="34" charset="0"/>
            </a:endParaRP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Rectangle 10"/>
          <p:cNvSpPr/>
          <p:nvPr/>
        </p:nvSpPr>
        <p:spPr>
          <a:xfrm>
            <a:off x="363255" y="1691015"/>
            <a:ext cx="11828745" cy="4893647"/>
          </a:xfrm>
          <a:prstGeom prst="rect">
            <a:avLst/>
          </a:prstGeom>
        </p:spPr>
        <p:txBody>
          <a:bodyPr wrap="square">
            <a:spAutoFit/>
          </a:bodyPr>
          <a:lstStyle/>
          <a:p>
            <a:pPr algn="just"/>
            <a:r>
              <a:rPr lang="en-US" sz="2400" dirty="0">
                <a:latin typeface="Times New Roman" pitchFamily="18" charset="0"/>
                <a:cs typeface="Times New Roman" pitchFamily="18" charset="0"/>
              </a:rPr>
              <a:t>To represent planning problems we use </a:t>
            </a:r>
            <a:r>
              <a:rPr lang="en-US" sz="2400" b="1" dirty="0">
                <a:latin typeface="Times New Roman" pitchFamily="18" charset="0"/>
                <a:cs typeface="Times New Roman" pitchFamily="18" charset="0"/>
              </a:rPr>
              <a:t>Artificial Intelligence planning languages</a:t>
            </a:r>
            <a:r>
              <a:rPr lang="en-US" sz="2400" dirty="0">
                <a:latin typeface="Times New Roman" pitchFamily="18" charset="0"/>
                <a:cs typeface="Times New Roman" pitchFamily="18" charset="0"/>
              </a:rPr>
              <a:t> that describe environment’s conditions which then lead to desired goals by generating chain of actions based on these conditions.</a:t>
            </a:r>
          </a:p>
          <a:p>
            <a:pPr algn="just"/>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STRIPS</a:t>
            </a:r>
            <a:r>
              <a:rPr lang="en-US" sz="2400" dirty="0">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ST</a:t>
            </a:r>
            <a:r>
              <a:rPr lang="en-US" sz="2400" dirty="0" err="1">
                <a:latin typeface="Times New Roman" pitchFamily="18" charset="0"/>
                <a:cs typeface="Times New Roman" pitchFamily="18" charset="0"/>
              </a:rPr>
              <a:t>anford</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R</a:t>
            </a:r>
            <a:r>
              <a:rPr lang="en-US" sz="2400" dirty="0">
                <a:latin typeface="Times New Roman" pitchFamily="18" charset="0"/>
                <a:cs typeface="Times New Roman" pitchFamily="18" charset="0"/>
              </a:rPr>
              <a:t>esearch </a:t>
            </a:r>
            <a:r>
              <a:rPr lang="en-US" sz="2400" dirty="0">
                <a:solidFill>
                  <a:srgbClr val="FF0000"/>
                </a:solidFill>
                <a:latin typeface="Times New Roman" pitchFamily="18" charset="0"/>
                <a:cs typeface="Times New Roman" pitchFamily="18" charset="0"/>
              </a:rPr>
              <a:t>I</a:t>
            </a:r>
            <a:r>
              <a:rPr lang="en-US" sz="2400" dirty="0">
                <a:latin typeface="Times New Roman" pitchFamily="18" charset="0"/>
                <a:cs typeface="Times New Roman" pitchFamily="18" charset="0"/>
              </a:rPr>
              <a:t>nstitute </a:t>
            </a:r>
            <a:r>
              <a:rPr lang="en-US" sz="2400" dirty="0">
                <a:solidFill>
                  <a:srgbClr val="FF0000"/>
                </a:solidFill>
                <a:latin typeface="Times New Roman" pitchFamily="18" charset="0"/>
                <a:cs typeface="Times New Roman" pitchFamily="18" charset="0"/>
              </a:rPr>
              <a:t>P</a:t>
            </a:r>
            <a:r>
              <a:rPr lang="en-US" sz="2400" dirty="0">
                <a:latin typeface="Times New Roman" pitchFamily="18" charset="0"/>
                <a:cs typeface="Times New Roman" pitchFamily="18" charset="0"/>
              </a:rPr>
              <a:t>roblem </a:t>
            </a:r>
            <a:r>
              <a:rPr lang="en-US" sz="2400" dirty="0">
                <a:solidFill>
                  <a:srgbClr val="FF0000"/>
                </a:solidFill>
                <a:latin typeface="Times New Roman" pitchFamily="18" charset="0"/>
                <a:cs typeface="Times New Roman" pitchFamily="18" charset="0"/>
              </a:rPr>
              <a:t>S</a:t>
            </a:r>
            <a:r>
              <a:rPr lang="en-US" sz="2400" dirty="0">
                <a:latin typeface="Times New Roman" pitchFamily="18" charset="0"/>
                <a:cs typeface="Times New Roman" pitchFamily="18" charset="0"/>
              </a:rPr>
              <a:t>olver) -an action language which was a part of the first major planning system with the same name.</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ADL</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A</a:t>
            </a:r>
            <a:r>
              <a:rPr lang="en-US" sz="2400" dirty="0">
                <a:latin typeface="Times New Roman" pitchFamily="18" charset="0"/>
                <a:cs typeface="Times New Roman" pitchFamily="18" charset="0"/>
              </a:rPr>
              <a:t>ction </a:t>
            </a:r>
            <a:r>
              <a:rPr lang="en-US" sz="2400" dirty="0">
                <a:solidFill>
                  <a:srgbClr val="FF0000"/>
                </a:solidFill>
                <a:latin typeface="Times New Roman" pitchFamily="18" charset="0"/>
                <a:cs typeface="Times New Roman" pitchFamily="18" charset="0"/>
              </a:rPr>
              <a:t>D</a:t>
            </a:r>
            <a:r>
              <a:rPr lang="en-US" sz="2400" dirty="0">
                <a:latin typeface="Times New Roman" pitchFamily="18" charset="0"/>
                <a:cs typeface="Times New Roman" pitchFamily="18" charset="0"/>
              </a:rPr>
              <a:t>escription </a:t>
            </a:r>
            <a:r>
              <a:rPr lang="en-US" sz="2400" dirty="0">
                <a:solidFill>
                  <a:srgbClr val="FF0000"/>
                </a:solidFill>
                <a:latin typeface="Times New Roman" pitchFamily="18" charset="0"/>
                <a:cs typeface="Times New Roman" pitchFamily="18" charset="0"/>
              </a:rPr>
              <a:t>L</a:t>
            </a:r>
            <a:r>
              <a:rPr lang="en-US" sz="2400" dirty="0">
                <a:latin typeface="Times New Roman" pitchFamily="18" charset="0"/>
                <a:cs typeface="Times New Roman" pitchFamily="18" charset="0"/>
              </a:rPr>
              <a:t>anguage) is one of STRIPS extension which supports negative literals, quantified variables in goals (e.g. ∃x At (P1, x) ∧ At(P2, x)), conditional effects and disjunctions in goals (all not allowed in STRIPS)  </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PDDL</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P</a:t>
            </a:r>
            <a:r>
              <a:rPr lang="en-US" sz="2400" dirty="0">
                <a:latin typeface="Times New Roman" pitchFamily="18" charset="0"/>
                <a:cs typeface="Times New Roman" pitchFamily="18" charset="0"/>
              </a:rPr>
              <a:t>lanning </a:t>
            </a:r>
            <a:r>
              <a:rPr lang="en-US" sz="2400" dirty="0">
                <a:solidFill>
                  <a:srgbClr val="FF0000"/>
                </a:solidFill>
                <a:latin typeface="Times New Roman" pitchFamily="18" charset="0"/>
                <a:cs typeface="Times New Roman" pitchFamily="18" charset="0"/>
              </a:rPr>
              <a:t>D</a:t>
            </a:r>
            <a:r>
              <a:rPr lang="en-US" sz="2400" dirty="0">
                <a:latin typeface="Times New Roman" pitchFamily="18" charset="0"/>
                <a:cs typeface="Times New Roman" pitchFamily="18" charset="0"/>
              </a:rPr>
              <a:t>omain </a:t>
            </a:r>
            <a:r>
              <a:rPr lang="en-US" sz="2400" dirty="0">
                <a:solidFill>
                  <a:srgbClr val="FF0000"/>
                </a:solidFill>
                <a:latin typeface="Times New Roman" pitchFamily="18" charset="0"/>
                <a:cs typeface="Times New Roman" pitchFamily="18" charset="0"/>
              </a:rPr>
              <a:t>D</a:t>
            </a:r>
            <a:r>
              <a:rPr lang="en-US" sz="2400" dirty="0">
                <a:latin typeface="Times New Roman" pitchFamily="18" charset="0"/>
                <a:cs typeface="Times New Roman" pitchFamily="18" charset="0"/>
              </a:rPr>
              <a:t>efinition </a:t>
            </a:r>
            <a:r>
              <a:rPr lang="en-US" sz="2400" dirty="0">
                <a:solidFill>
                  <a:srgbClr val="FF0000"/>
                </a:solidFill>
                <a:latin typeface="Times New Roman" pitchFamily="18" charset="0"/>
                <a:cs typeface="Times New Roman" pitchFamily="18" charset="0"/>
              </a:rPr>
              <a:t>L</a:t>
            </a:r>
            <a:r>
              <a:rPr lang="en-US" sz="2400" dirty="0">
                <a:latin typeface="Times New Roman" pitchFamily="18" charset="0"/>
                <a:cs typeface="Times New Roman" pitchFamily="18" charset="0"/>
              </a:rPr>
              <a:t>anguage). - an attempt to standardize planning languages (STRIPS, ADL and much more other representational languages)</a:t>
            </a:r>
          </a:p>
        </p:txBody>
      </p:sp>
    </p:spTree>
    <p:extLst>
      <p:ext uri="{BB962C8B-B14F-4D97-AF65-F5344CB8AC3E}">
        <p14:creationId xmlns:p14="http://schemas.microsoft.com/office/powerpoint/2010/main" val="4070363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3554" name="Picture 2"/>
          <p:cNvPicPr>
            <a:picLocks noChangeAspect="1" noChangeArrowheads="1"/>
          </p:cNvPicPr>
          <p:nvPr/>
        </p:nvPicPr>
        <p:blipFill>
          <a:blip r:embed="rId3"/>
          <a:srcRect/>
          <a:stretch>
            <a:fillRect/>
          </a:stretch>
        </p:blipFill>
        <p:spPr bwMode="auto">
          <a:xfrm>
            <a:off x="451588" y="1480679"/>
            <a:ext cx="8933571" cy="4093401"/>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4578" name="Picture 2"/>
          <p:cNvPicPr>
            <a:picLocks noChangeAspect="1" noChangeArrowheads="1"/>
          </p:cNvPicPr>
          <p:nvPr/>
        </p:nvPicPr>
        <p:blipFill>
          <a:blip r:embed="rId3"/>
          <a:srcRect/>
          <a:stretch>
            <a:fillRect/>
          </a:stretch>
        </p:blipFill>
        <p:spPr bwMode="auto">
          <a:xfrm>
            <a:off x="417730" y="1549379"/>
            <a:ext cx="7636506" cy="4286148"/>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5602" name="Picture 2"/>
          <p:cNvPicPr>
            <a:picLocks noChangeAspect="1" noChangeArrowheads="1"/>
          </p:cNvPicPr>
          <p:nvPr/>
        </p:nvPicPr>
        <p:blipFill>
          <a:blip r:embed="rId3"/>
          <a:srcRect/>
          <a:stretch>
            <a:fillRect/>
          </a:stretch>
        </p:blipFill>
        <p:spPr bwMode="auto">
          <a:xfrm>
            <a:off x="451263" y="1579975"/>
            <a:ext cx="9096125" cy="3530644"/>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6626" name="Picture 2"/>
          <p:cNvPicPr>
            <a:picLocks noChangeAspect="1" noChangeArrowheads="1"/>
          </p:cNvPicPr>
          <p:nvPr/>
        </p:nvPicPr>
        <p:blipFill>
          <a:blip r:embed="rId3"/>
          <a:srcRect/>
          <a:stretch>
            <a:fillRect/>
          </a:stretch>
        </p:blipFill>
        <p:spPr bwMode="auto">
          <a:xfrm>
            <a:off x="466399" y="1565427"/>
            <a:ext cx="7212056" cy="4145513"/>
          </a:xfrm>
          <a:prstGeom prst="rect">
            <a:avLst/>
          </a:prstGeom>
          <a:noFill/>
          <a:ln w="9525">
            <a:noFill/>
            <a:miter lim="800000"/>
            <a:headEnd/>
            <a:tailEnd/>
          </a:ln>
          <a:effectLst/>
        </p:spPr>
      </p:pic>
      <p:pic>
        <p:nvPicPr>
          <p:cNvPr id="26628" name="Picture 4"/>
          <p:cNvPicPr>
            <a:picLocks noChangeAspect="1" noChangeArrowheads="1"/>
          </p:cNvPicPr>
          <p:nvPr/>
        </p:nvPicPr>
        <p:blipFill>
          <a:blip r:embed="rId4"/>
          <a:srcRect/>
          <a:stretch>
            <a:fillRect/>
          </a:stretch>
        </p:blipFill>
        <p:spPr bwMode="auto">
          <a:xfrm>
            <a:off x="2141364" y="5749447"/>
            <a:ext cx="8421130" cy="564912"/>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rgbClr val="FF0000"/>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2400" dirty="0"/>
              <a:t>Reinforcement Learning is a feedback-based Machine learning technique in which an agent learns to behave in an environment by performing the actions and seeing the results of actions. For each </a:t>
            </a:r>
            <a:r>
              <a:rPr lang="en-US" sz="2400" dirty="0">
                <a:solidFill>
                  <a:srgbClr val="FF0000"/>
                </a:solidFill>
              </a:rPr>
              <a:t>good action</a:t>
            </a:r>
            <a:r>
              <a:rPr lang="en-US" sz="2400" dirty="0"/>
              <a:t>, the </a:t>
            </a:r>
            <a:r>
              <a:rPr lang="en-US" sz="2400" dirty="0">
                <a:solidFill>
                  <a:srgbClr val="FF0000"/>
                </a:solidFill>
              </a:rPr>
              <a:t>agent gets positive feedback</a:t>
            </a:r>
            <a:r>
              <a:rPr lang="en-US" sz="2400" dirty="0"/>
              <a:t>, and for each </a:t>
            </a:r>
            <a:r>
              <a:rPr lang="en-US" sz="2400" dirty="0">
                <a:solidFill>
                  <a:srgbClr val="FF0000"/>
                </a:solidFill>
              </a:rPr>
              <a:t>bad action</a:t>
            </a:r>
            <a:r>
              <a:rPr lang="en-US" sz="2400" dirty="0"/>
              <a:t>, the agent gets </a:t>
            </a:r>
            <a:r>
              <a:rPr lang="en-US" sz="2400" dirty="0">
                <a:solidFill>
                  <a:srgbClr val="FF0000"/>
                </a:solidFill>
              </a:rPr>
              <a:t>negative feedback </a:t>
            </a:r>
            <a:r>
              <a:rPr lang="en-US" sz="2400" dirty="0"/>
              <a:t>or penalty.</a:t>
            </a:r>
          </a:p>
          <a:p>
            <a:r>
              <a:rPr lang="en-US" sz="2400" dirty="0"/>
              <a:t>In Reinforcement Learning, the agent learns automatically using feedbacks without any labeled data, </a:t>
            </a:r>
            <a:r>
              <a:rPr lang="en-US" sz="2400" dirty="0">
                <a:solidFill>
                  <a:srgbClr val="FF0000"/>
                </a:solidFill>
              </a:rPr>
              <a:t>unlike supervised learning</a:t>
            </a:r>
            <a:r>
              <a:rPr lang="en-US" sz="2400" dirty="0"/>
              <a:t>.</a:t>
            </a:r>
            <a:endParaRPr lang="en-US" sz="2400" u="sng" dirty="0">
              <a:solidFill>
                <a:schemeClr val="tx1"/>
              </a:solidFill>
            </a:endParaRPr>
          </a:p>
          <a:p>
            <a:r>
              <a:rPr lang="en-US" sz="2400" dirty="0"/>
              <a:t>Since there is no labeled data, so the agent is bound to learn by its experience only.</a:t>
            </a:r>
          </a:p>
          <a:p>
            <a:r>
              <a:rPr lang="en-US" sz="2400" dirty="0"/>
              <a:t>RL solves a specific type of problem where decision making is sequential, and the goal is long-term, such as </a:t>
            </a:r>
            <a:r>
              <a:rPr lang="en-US" sz="2400" b="1" dirty="0"/>
              <a:t>game-playing, robotics</a:t>
            </a:r>
            <a:r>
              <a:rPr lang="en-US" sz="2400" dirty="0"/>
              <a:t>, etc.</a:t>
            </a:r>
          </a:p>
          <a:p>
            <a:r>
              <a:rPr lang="en-US" sz="2400" dirty="0"/>
              <a:t>The agent interacts with the environment and explores it by itself. The primary goal of an agent in reinforcement learning is to improve the performance by getting the maximum positive rewards.</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Approaches to implement Reinforcement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pPr>
              <a:buNone/>
            </a:pPr>
            <a:r>
              <a:rPr lang="en-US" dirty="0">
                <a:latin typeface="Times New Roman" pitchFamily="18" charset="0"/>
                <a:cs typeface="Times New Roman" pitchFamily="18" charset="0"/>
              </a:rPr>
              <a:t>There are mainly three ways to implement reinforcement-learning in ML, which are:</a:t>
            </a:r>
          </a:p>
          <a:p>
            <a:r>
              <a:rPr lang="en-US" b="1" dirty="0">
                <a:solidFill>
                  <a:srgbClr val="FF0000"/>
                </a:solidFill>
                <a:latin typeface="Times New Roman" pitchFamily="18" charset="0"/>
                <a:cs typeface="Times New Roman" pitchFamily="18" charset="0"/>
              </a:rPr>
              <a:t>Value-based:</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 value-based approach is about to find the optimal value function, which is the maximum value at a state under any policy. Therefore, the agent expects the long-term return at any state(s) under policy π.</a:t>
            </a:r>
          </a:p>
          <a:p>
            <a:r>
              <a:rPr lang="en-US" b="1" dirty="0">
                <a:solidFill>
                  <a:srgbClr val="FF0000"/>
                </a:solidFill>
                <a:latin typeface="Times New Roman" pitchFamily="18" charset="0"/>
                <a:cs typeface="Times New Roman" pitchFamily="18" charset="0"/>
              </a:rPr>
              <a:t>Policy-based:</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Policy-based approach is to find the optimal policy for the maximum future rewards without using the value function. In this approach, the agent tries to apply such a policy that the action performed in each step helps to maximize the future reward.</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 policy-based approach has mainly two types of policy:</a:t>
            </a:r>
          </a:p>
          <a:p>
            <a:pPr lvl="1"/>
            <a:r>
              <a:rPr lang="en-US" b="1" dirty="0">
                <a:solidFill>
                  <a:srgbClr val="FF0000"/>
                </a:solidFill>
                <a:latin typeface="Times New Roman" pitchFamily="18" charset="0"/>
                <a:cs typeface="Times New Roman" pitchFamily="18" charset="0"/>
              </a:rPr>
              <a:t>Deterministic:</a:t>
            </a:r>
            <a:r>
              <a:rPr lang="en-US" dirty="0">
                <a:latin typeface="Times New Roman" pitchFamily="18" charset="0"/>
                <a:cs typeface="Times New Roman" pitchFamily="18" charset="0"/>
              </a:rPr>
              <a:t> The same action is produced by the policy (π) at any state.</a:t>
            </a:r>
          </a:p>
          <a:p>
            <a:pPr lvl="1"/>
            <a:r>
              <a:rPr lang="en-US" b="1" dirty="0">
                <a:solidFill>
                  <a:srgbClr val="FF0000"/>
                </a:solidFill>
                <a:latin typeface="Times New Roman" pitchFamily="18" charset="0"/>
                <a:cs typeface="Times New Roman" pitchFamily="18" charset="0"/>
              </a:rPr>
              <a:t>Stochastic:</a:t>
            </a:r>
            <a:r>
              <a:rPr lang="en-US" dirty="0">
                <a:latin typeface="Times New Roman" pitchFamily="18" charset="0"/>
                <a:cs typeface="Times New Roman" pitchFamily="18" charset="0"/>
              </a:rPr>
              <a:t> In this policy, probability determines the produced action.</a:t>
            </a:r>
          </a:p>
          <a:p>
            <a:pPr lvl="1">
              <a:buNone/>
            </a:pPr>
            <a:endParaRPr lang="en-US" dirty="0">
              <a:latin typeface="Times New Roman" pitchFamily="18" charset="0"/>
              <a:cs typeface="Times New Roman" pitchFamily="18" charset="0"/>
            </a:endParaRPr>
          </a:p>
          <a:p>
            <a:r>
              <a:rPr lang="en-US" b="1" dirty="0">
                <a:solidFill>
                  <a:srgbClr val="FF0000"/>
                </a:solidFill>
                <a:latin typeface="Times New Roman" pitchFamily="18" charset="0"/>
                <a:cs typeface="Times New Roman" pitchFamily="18" charset="0"/>
              </a:rPr>
              <a:t>Model-based:</a:t>
            </a:r>
            <a:r>
              <a:rPr lang="en-US" dirty="0">
                <a:latin typeface="Times New Roman" pitchFamily="18" charset="0"/>
                <a:cs typeface="Times New Roman" pitchFamily="18" charset="0"/>
              </a:rPr>
              <a:t> In the model-based approach, a virtual model is created for the environment, and the agent explores that environment to learn it. There is no particular solution or algorithm for this approach because the model representation is different for each environment.</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7651" name="Picture 3"/>
          <p:cNvPicPr>
            <a:picLocks noChangeAspect="1" noChangeArrowheads="1"/>
          </p:cNvPicPr>
          <p:nvPr/>
        </p:nvPicPr>
        <p:blipFill>
          <a:blip r:embed="rId3"/>
          <a:srcRect/>
          <a:stretch>
            <a:fillRect/>
          </a:stretch>
        </p:blipFill>
        <p:spPr bwMode="auto">
          <a:xfrm>
            <a:off x="4927034" y="2698444"/>
            <a:ext cx="220119" cy="220119"/>
          </a:xfrm>
          <a:prstGeom prst="rect">
            <a:avLst/>
          </a:prstGeom>
          <a:noFill/>
          <a:ln w="9525">
            <a:noFill/>
            <a:miter lim="800000"/>
            <a:headEnd/>
            <a:tailEnd/>
          </a:ln>
          <a:effectLst/>
        </p:spPr>
      </p:pic>
      <p:pic>
        <p:nvPicPr>
          <p:cNvPr id="27653" name="Picture 5"/>
          <p:cNvPicPr>
            <a:picLocks noChangeAspect="1" noChangeArrowheads="1"/>
          </p:cNvPicPr>
          <p:nvPr/>
        </p:nvPicPr>
        <p:blipFill>
          <a:blip r:embed="rId3"/>
          <a:srcRect/>
          <a:stretch>
            <a:fillRect/>
          </a:stretch>
        </p:blipFill>
        <p:spPr bwMode="auto">
          <a:xfrm>
            <a:off x="7106564" y="4401986"/>
            <a:ext cx="170014" cy="170014"/>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7651" name="Picture 3"/>
          <p:cNvPicPr>
            <a:picLocks noChangeAspect="1" noChangeArrowheads="1"/>
          </p:cNvPicPr>
          <p:nvPr/>
        </p:nvPicPr>
        <p:blipFill>
          <a:blip r:embed="rId3"/>
          <a:srcRect/>
          <a:stretch>
            <a:fillRect/>
          </a:stretch>
        </p:blipFill>
        <p:spPr bwMode="auto">
          <a:xfrm>
            <a:off x="4927034" y="2698444"/>
            <a:ext cx="220119" cy="220119"/>
          </a:xfrm>
          <a:prstGeom prst="rect">
            <a:avLst/>
          </a:prstGeom>
          <a:noFill/>
          <a:ln w="9525">
            <a:noFill/>
            <a:miter lim="800000"/>
            <a:headEnd/>
            <a:tailEnd/>
          </a:ln>
          <a:effectLst/>
        </p:spPr>
      </p:pic>
      <p:pic>
        <p:nvPicPr>
          <p:cNvPr id="27653" name="Picture 5"/>
          <p:cNvPicPr>
            <a:picLocks noChangeAspect="1" noChangeArrowheads="1"/>
          </p:cNvPicPr>
          <p:nvPr/>
        </p:nvPicPr>
        <p:blipFill>
          <a:blip r:embed="rId3"/>
          <a:srcRect/>
          <a:stretch>
            <a:fillRect/>
          </a:stretch>
        </p:blipFill>
        <p:spPr bwMode="auto">
          <a:xfrm>
            <a:off x="7106564" y="4401986"/>
            <a:ext cx="170014" cy="170014"/>
          </a:xfrm>
          <a:prstGeom prst="rect">
            <a:avLst/>
          </a:prstGeom>
          <a:noFill/>
          <a:ln w="9525">
            <a:noFill/>
            <a:miter lim="800000"/>
            <a:headEnd/>
            <a:tailEnd/>
          </a:ln>
          <a:effectLst/>
        </p:spPr>
      </p:pic>
      <p:pic>
        <p:nvPicPr>
          <p:cNvPr id="28678" name="Picture 6"/>
          <p:cNvPicPr>
            <a:picLocks noChangeAspect="1" noChangeArrowheads="1"/>
          </p:cNvPicPr>
          <p:nvPr/>
        </p:nvPicPr>
        <p:blipFill>
          <a:blip r:embed="rId4"/>
          <a:srcRect/>
          <a:stretch>
            <a:fillRect/>
          </a:stretch>
        </p:blipFill>
        <p:spPr bwMode="auto">
          <a:xfrm>
            <a:off x="434497" y="1476963"/>
            <a:ext cx="11114500" cy="4836156"/>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 </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074" name="Picture 2"/>
          <p:cNvPicPr>
            <a:picLocks noChangeAspect="1" noChangeArrowheads="1"/>
          </p:cNvPicPr>
          <p:nvPr/>
        </p:nvPicPr>
        <p:blipFill>
          <a:blip r:embed="rId3"/>
          <a:srcRect/>
          <a:stretch>
            <a:fillRect/>
          </a:stretch>
        </p:blipFill>
        <p:spPr bwMode="auto">
          <a:xfrm>
            <a:off x="426356" y="1476148"/>
            <a:ext cx="7600044" cy="4753976"/>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4098" name="Picture 2"/>
          <p:cNvPicPr>
            <a:picLocks noChangeAspect="1" noChangeArrowheads="1"/>
          </p:cNvPicPr>
          <p:nvPr/>
        </p:nvPicPr>
        <p:blipFill>
          <a:blip r:embed="rId3"/>
          <a:srcRect/>
          <a:stretch>
            <a:fillRect/>
          </a:stretch>
        </p:blipFill>
        <p:spPr bwMode="auto">
          <a:xfrm>
            <a:off x="381681" y="1501322"/>
            <a:ext cx="7543119" cy="476885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rgbClr val="FF0000"/>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 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5122" name="Picture 2"/>
          <p:cNvPicPr>
            <a:picLocks noChangeAspect="1" noChangeArrowheads="1"/>
          </p:cNvPicPr>
          <p:nvPr/>
        </p:nvPicPr>
        <p:blipFill>
          <a:blip r:embed="rId3"/>
          <a:srcRect/>
          <a:stretch>
            <a:fillRect/>
          </a:stretch>
        </p:blipFill>
        <p:spPr bwMode="auto">
          <a:xfrm>
            <a:off x="440417" y="1468891"/>
            <a:ext cx="7353753" cy="489733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6146" name="Picture 2"/>
          <p:cNvPicPr>
            <a:picLocks noChangeAspect="1" noChangeArrowheads="1"/>
          </p:cNvPicPr>
          <p:nvPr/>
        </p:nvPicPr>
        <p:blipFill>
          <a:blip r:embed="rId3"/>
          <a:srcRect/>
          <a:stretch>
            <a:fillRect/>
          </a:stretch>
        </p:blipFill>
        <p:spPr bwMode="auto">
          <a:xfrm>
            <a:off x="383268" y="1509033"/>
            <a:ext cx="6757761" cy="4659538"/>
          </a:xfrm>
          <a:prstGeom prst="rect">
            <a:avLst/>
          </a:prstGeom>
          <a:noFill/>
          <a:ln w="9525">
            <a:noFill/>
            <a:miter lim="800000"/>
            <a:headEnd/>
            <a:tailEnd/>
          </a:ln>
          <a:effectLst/>
        </p:spPr>
      </p:pic>
      <p:sp>
        <p:nvSpPr>
          <p:cNvPr id="10" name="Rectangle 9"/>
          <p:cNvSpPr/>
          <p:nvPr/>
        </p:nvSpPr>
        <p:spPr>
          <a:xfrm>
            <a:off x="5660572" y="2008165"/>
            <a:ext cx="6096000" cy="2308324"/>
          </a:xfrm>
          <a:prstGeom prst="rect">
            <a:avLst/>
          </a:prstGeom>
        </p:spPr>
        <p:txBody>
          <a:bodyPr>
            <a:spAutoFit/>
          </a:bodyPr>
          <a:lstStyle/>
          <a:p>
            <a:pPr algn="just" fontAlgn="base"/>
            <a:r>
              <a:rPr lang="en-US" sz="2400" b="1" dirty="0">
                <a:latin typeface="Times New Roman" pitchFamily="18" charset="0"/>
                <a:cs typeface="Times New Roman" pitchFamily="18" charset="0"/>
              </a:rPr>
              <a:t>Introducing the Q-Table</a:t>
            </a:r>
          </a:p>
          <a:p>
            <a:pPr algn="just" fontAlgn="base"/>
            <a:r>
              <a:rPr lang="en-US" sz="2400" dirty="0">
                <a:latin typeface="Times New Roman" pitchFamily="18" charset="0"/>
                <a:cs typeface="Times New Roman" pitchFamily="18" charset="0"/>
              </a:rPr>
              <a:t>Q-Table is just a fancy name for a simple lookup table where we calculate the maximum expected future rewards for action at each state. Basically, this table will guide us to the best action at each state.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3314" name="Picture 2"/>
          <p:cNvPicPr>
            <a:picLocks noChangeAspect="1" noChangeArrowheads="1"/>
          </p:cNvPicPr>
          <p:nvPr/>
        </p:nvPicPr>
        <p:blipFill>
          <a:blip r:embed="rId3"/>
          <a:srcRect/>
          <a:stretch>
            <a:fillRect/>
          </a:stretch>
        </p:blipFill>
        <p:spPr bwMode="auto">
          <a:xfrm>
            <a:off x="437241" y="1504950"/>
            <a:ext cx="7226301" cy="4771806"/>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7170" name="Picture 2"/>
          <p:cNvPicPr>
            <a:picLocks noChangeAspect="1" noChangeArrowheads="1"/>
          </p:cNvPicPr>
          <p:nvPr/>
        </p:nvPicPr>
        <p:blipFill>
          <a:blip r:embed="rId3"/>
          <a:srcRect/>
          <a:stretch>
            <a:fillRect/>
          </a:stretch>
        </p:blipFill>
        <p:spPr bwMode="auto">
          <a:xfrm>
            <a:off x="406853" y="1510392"/>
            <a:ext cx="6864803" cy="4878908"/>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8194" name="Picture 2"/>
          <p:cNvPicPr>
            <a:picLocks noChangeAspect="1" noChangeArrowheads="1"/>
          </p:cNvPicPr>
          <p:nvPr/>
        </p:nvPicPr>
        <p:blipFill>
          <a:blip r:embed="rId3"/>
          <a:srcRect/>
          <a:stretch>
            <a:fillRect/>
          </a:stretch>
        </p:blipFill>
        <p:spPr bwMode="auto">
          <a:xfrm>
            <a:off x="459469" y="1563914"/>
            <a:ext cx="7566932" cy="4728459"/>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9218" name="Picture 2"/>
          <p:cNvPicPr>
            <a:picLocks noChangeAspect="1" noChangeArrowheads="1"/>
          </p:cNvPicPr>
          <p:nvPr/>
        </p:nvPicPr>
        <p:blipFill>
          <a:blip r:embed="rId3"/>
          <a:srcRect/>
          <a:stretch>
            <a:fillRect/>
          </a:stretch>
        </p:blipFill>
        <p:spPr bwMode="auto">
          <a:xfrm>
            <a:off x="477839" y="1562100"/>
            <a:ext cx="7374390" cy="4791360"/>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242" name="Picture 2"/>
          <p:cNvPicPr>
            <a:picLocks noChangeAspect="1" noChangeArrowheads="1"/>
          </p:cNvPicPr>
          <p:nvPr/>
        </p:nvPicPr>
        <p:blipFill>
          <a:blip r:embed="rId3"/>
          <a:srcRect/>
          <a:stretch>
            <a:fillRect/>
          </a:stretch>
        </p:blipFill>
        <p:spPr bwMode="auto">
          <a:xfrm>
            <a:off x="441324" y="1538514"/>
            <a:ext cx="7541533" cy="4788499"/>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1266" name="Picture 2"/>
          <p:cNvPicPr>
            <a:picLocks noChangeAspect="1" noChangeArrowheads="1"/>
          </p:cNvPicPr>
          <p:nvPr/>
        </p:nvPicPr>
        <p:blipFill>
          <a:blip r:embed="rId3"/>
          <a:srcRect/>
          <a:stretch>
            <a:fillRect/>
          </a:stretch>
        </p:blipFill>
        <p:spPr bwMode="auto">
          <a:xfrm>
            <a:off x="477838" y="1538514"/>
            <a:ext cx="7258275" cy="4736588"/>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4338" name="Picture 2"/>
          <p:cNvPicPr>
            <a:picLocks noChangeAspect="1" noChangeArrowheads="1"/>
          </p:cNvPicPr>
          <p:nvPr/>
        </p:nvPicPr>
        <p:blipFill>
          <a:blip r:embed="rId3"/>
          <a:srcRect/>
          <a:stretch>
            <a:fillRect/>
          </a:stretch>
        </p:blipFill>
        <p:spPr bwMode="auto">
          <a:xfrm>
            <a:off x="416831" y="1466169"/>
            <a:ext cx="10584998" cy="4354060"/>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2290" name="Picture 2"/>
          <p:cNvPicPr>
            <a:picLocks noChangeAspect="1" noChangeArrowheads="1"/>
          </p:cNvPicPr>
          <p:nvPr/>
        </p:nvPicPr>
        <p:blipFill>
          <a:blip r:embed="rId3"/>
          <a:srcRect/>
          <a:stretch>
            <a:fillRect/>
          </a:stretch>
        </p:blipFill>
        <p:spPr bwMode="auto">
          <a:xfrm>
            <a:off x="398463" y="1494971"/>
            <a:ext cx="7685993" cy="4832376"/>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13</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Blocks World Problem(Planning)</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Rectangle 10"/>
          <p:cNvSpPr/>
          <p:nvPr/>
        </p:nvSpPr>
        <p:spPr>
          <a:xfrm>
            <a:off x="363255" y="1937758"/>
            <a:ext cx="11828745" cy="3728393"/>
          </a:xfrm>
          <a:prstGeom prst="rect">
            <a:avLst/>
          </a:prstGeom>
        </p:spPr>
        <p:txBody>
          <a:bodyPr wrap="square">
            <a:spAutoFit/>
          </a:bodyPr>
          <a:lstStyle/>
          <a:p>
            <a:r>
              <a:rPr lang="en-US" sz="2400" dirty="0">
                <a:latin typeface="Times New Roman" pitchFamily="18" charset="0"/>
                <a:cs typeface="Times New Roman" pitchFamily="18" charset="0"/>
              </a:rPr>
              <a:t>What is the Blocks World? -- The world consists of:</a:t>
            </a:r>
          </a:p>
          <a:p>
            <a:pPr>
              <a:lnSpc>
                <a:spcPct val="150000"/>
              </a:lnSpc>
              <a:buFont typeface="Arial" pitchFamily="34" charset="0"/>
              <a:buChar char="•"/>
            </a:pPr>
            <a:r>
              <a:rPr lang="en-US" sz="2400" dirty="0">
                <a:latin typeface="Times New Roman" pitchFamily="18" charset="0"/>
                <a:cs typeface="Times New Roman" pitchFamily="18" charset="0"/>
              </a:rPr>
              <a:t>A flat surface such as a tabletop</a:t>
            </a:r>
          </a:p>
          <a:p>
            <a:pPr>
              <a:lnSpc>
                <a:spcPct val="150000"/>
              </a:lnSpc>
              <a:buFont typeface="Arial" pitchFamily="34" charset="0"/>
              <a:buChar char="•"/>
            </a:pPr>
            <a:r>
              <a:rPr lang="en-US" sz="2400" dirty="0">
                <a:latin typeface="Times New Roman" pitchFamily="18" charset="0"/>
                <a:cs typeface="Times New Roman" pitchFamily="18" charset="0"/>
              </a:rPr>
              <a:t>An adequate set of identical blocks which are identified by letters.</a:t>
            </a:r>
          </a:p>
          <a:p>
            <a:pPr>
              <a:lnSpc>
                <a:spcPct val="150000"/>
              </a:lnSpc>
              <a:buFont typeface="Arial" pitchFamily="34" charset="0"/>
              <a:buChar char="•"/>
            </a:pPr>
            <a:r>
              <a:rPr lang="en-US" sz="2400" dirty="0">
                <a:latin typeface="Times New Roman" pitchFamily="18" charset="0"/>
                <a:cs typeface="Times New Roman" pitchFamily="18" charset="0"/>
              </a:rPr>
              <a:t>The blocks can be stacked one on one to form towers of apparently unlimited height.</a:t>
            </a:r>
          </a:p>
          <a:p>
            <a:pPr>
              <a:lnSpc>
                <a:spcPct val="150000"/>
              </a:lnSpc>
              <a:buFont typeface="Arial" pitchFamily="34" charset="0"/>
              <a:buChar char="•"/>
            </a:pPr>
            <a:r>
              <a:rPr lang="en-US" sz="2400" dirty="0">
                <a:latin typeface="Times New Roman" pitchFamily="18" charset="0"/>
                <a:cs typeface="Times New Roman" pitchFamily="18" charset="0"/>
              </a:rPr>
              <a:t>The stacking is achieved using a robot arm which has fundamental operations and states which can be assessed using logic and combined using logical operations.</a:t>
            </a:r>
          </a:p>
          <a:p>
            <a:pPr>
              <a:lnSpc>
                <a:spcPct val="150000"/>
              </a:lnSpc>
              <a:buFont typeface="Arial" pitchFamily="34" charset="0"/>
              <a:buChar char="•"/>
            </a:pPr>
            <a:r>
              <a:rPr lang="en-US" sz="2400" dirty="0">
                <a:latin typeface="Times New Roman" pitchFamily="18" charset="0"/>
                <a:cs typeface="Times New Roman" pitchFamily="18" charset="0"/>
              </a:rPr>
              <a:t>The robot can hold one block at a time and only one block can be moved at a time.</a:t>
            </a:r>
          </a:p>
        </p:txBody>
      </p:sp>
    </p:spTree>
    <p:extLst>
      <p:ext uri="{BB962C8B-B14F-4D97-AF65-F5344CB8AC3E}">
        <p14:creationId xmlns:p14="http://schemas.microsoft.com/office/powerpoint/2010/main" val="40703632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Elements of Reinforcement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7651" name="Picture 3"/>
          <p:cNvPicPr>
            <a:picLocks noChangeAspect="1" noChangeArrowheads="1"/>
          </p:cNvPicPr>
          <p:nvPr/>
        </p:nvPicPr>
        <p:blipFill>
          <a:blip r:embed="rId3"/>
          <a:srcRect/>
          <a:stretch>
            <a:fillRect/>
          </a:stretch>
        </p:blipFill>
        <p:spPr bwMode="auto">
          <a:xfrm>
            <a:off x="4927034" y="2698444"/>
            <a:ext cx="220119" cy="220119"/>
          </a:xfrm>
          <a:prstGeom prst="rect">
            <a:avLst/>
          </a:prstGeom>
          <a:noFill/>
          <a:ln w="9525">
            <a:noFill/>
            <a:miter lim="800000"/>
            <a:headEnd/>
            <a:tailEnd/>
          </a:ln>
          <a:effectLst/>
        </p:spPr>
      </p:pic>
      <p:pic>
        <p:nvPicPr>
          <p:cNvPr id="27653" name="Picture 5"/>
          <p:cNvPicPr>
            <a:picLocks noChangeAspect="1" noChangeArrowheads="1"/>
          </p:cNvPicPr>
          <p:nvPr/>
        </p:nvPicPr>
        <p:blipFill>
          <a:blip r:embed="rId3"/>
          <a:srcRect/>
          <a:stretch>
            <a:fillRect/>
          </a:stretch>
        </p:blipFill>
        <p:spPr bwMode="auto">
          <a:xfrm>
            <a:off x="7106564" y="4401986"/>
            <a:ext cx="170014" cy="170014"/>
          </a:xfrm>
          <a:prstGeom prst="rect">
            <a:avLst/>
          </a:prstGeom>
          <a:noFill/>
          <a:ln w="9525">
            <a:noFill/>
            <a:miter lim="800000"/>
            <a:headEnd/>
            <a:tailEnd/>
          </a:ln>
          <a:effectLst/>
        </p:spPr>
      </p:pic>
      <p:pic>
        <p:nvPicPr>
          <p:cNvPr id="28675" name="Picture 3"/>
          <p:cNvPicPr>
            <a:picLocks noChangeAspect="1" noChangeArrowheads="1"/>
          </p:cNvPicPr>
          <p:nvPr/>
        </p:nvPicPr>
        <p:blipFill>
          <a:blip r:embed="rId4"/>
          <a:srcRect/>
          <a:stretch>
            <a:fillRect/>
          </a:stretch>
        </p:blipFill>
        <p:spPr bwMode="auto">
          <a:xfrm>
            <a:off x="474359" y="1527392"/>
            <a:ext cx="11162320" cy="4760874"/>
          </a:xfrm>
          <a:prstGeom prst="rect">
            <a:avLst/>
          </a:prstGeom>
          <a:noFill/>
          <a:ln w="9525">
            <a:noFill/>
            <a:miter lim="800000"/>
            <a:headEnd/>
            <a:tailEnd/>
          </a:ln>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br>
              <a:rPr lang="en-US" dirty="0"/>
            </a:br>
            <a:r>
              <a:rPr lang="en-US" b="1" dirty="0"/>
              <a:t>Types of Reinforcement learning</a:t>
            </a:r>
            <a:br>
              <a:rPr lang="en-US" b="1" dirty="0"/>
            </a:b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dirty="0">
              <a:latin typeface="Times New Roman" pitchFamily="18" charset="0"/>
              <a:cs typeface="Times New Roman" pitchFamily="18" charset="0"/>
            </a:endParaRPr>
          </a:p>
          <a:p>
            <a:pPr>
              <a:buNone/>
            </a:pPr>
            <a:r>
              <a:rPr lang="en-US" dirty="0">
                <a:latin typeface="Times New Roman" pitchFamily="18" charset="0"/>
                <a:cs typeface="Times New Roman" pitchFamily="18" charset="0"/>
              </a:rPr>
              <a:t>There are mainly two types of reinforcement learning, which are:</a:t>
            </a:r>
          </a:p>
          <a:p>
            <a:pPr marL="1089025" indent="-287338">
              <a:lnSpc>
                <a:spcPct val="150000"/>
              </a:lnSpc>
            </a:pPr>
            <a:r>
              <a:rPr lang="en-US" b="1" dirty="0">
                <a:latin typeface="Times New Roman" pitchFamily="18" charset="0"/>
                <a:cs typeface="Times New Roman" pitchFamily="18" charset="0"/>
              </a:rPr>
              <a:t>Positive Reinforcement</a:t>
            </a:r>
            <a:endParaRPr lang="en-US" dirty="0">
              <a:latin typeface="Times New Roman" pitchFamily="18" charset="0"/>
              <a:cs typeface="Times New Roman" pitchFamily="18" charset="0"/>
            </a:endParaRPr>
          </a:p>
          <a:p>
            <a:pPr marL="1089025" indent="-287338">
              <a:lnSpc>
                <a:spcPct val="150000"/>
              </a:lnSpc>
            </a:pPr>
            <a:r>
              <a:rPr lang="en-US" b="1" dirty="0">
                <a:latin typeface="Times New Roman" pitchFamily="18" charset="0"/>
                <a:cs typeface="Times New Roman" pitchFamily="18" charset="0"/>
              </a:rPr>
              <a:t>Negative Reinforcement</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Positive Reinforcement</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positive reinforcement learning means adding something to increase the tendency that expected behavior would occur again. It </a:t>
            </a:r>
            <a:r>
              <a:rPr lang="en-US" dirty="0">
                <a:solidFill>
                  <a:srgbClr val="FF0000"/>
                </a:solidFill>
                <a:latin typeface="Times New Roman" pitchFamily="18" charset="0"/>
                <a:cs typeface="Times New Roman" pitchFamily="18" charset="0"/>
              </a:rPr>
              <a:t>impacts positively on the behavior of the agent and increases the strength of the behavior</a:t>
            </a:r>
            <a:r>
              <a:rPr lang="en-US" dirty="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This type of reinforcement can sustain the changes for a long time, but too much positive reinforcement </a:t>
            </a:r>
            <a:r>
              <a:rPr lang="en-US" dirty="0">
                <a:solidFill>
                  <a:srgbClr val="FF0000"/>
                </a:solidFill>
                <a:latin typeface="Times New Roman" pitchFamily="18" charset="0"/>
                <a:cs typeface="Times New Roman" pitchFamily="18" charset="0"/>
              </a:rPr>
              <a:t>may lead to an overload of states that can reduce the consequences.</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Negative Reinforcement</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negative reinforcement learning is opposite to the positive reinforcement as it </a:t>
            </a:r>
            <a:r>
              <a:rPr lang="en-US" dirty="0">
                <a:solidFill>
                  <a:srgbClr val="FF0000"/>
                </a:solidFill>
                <a:latin typeface="Times New Roman" pitchFamily="18" charset="0"/>
                <a:cs typeface="Times New Roman" pitchFamily="18" charset="0"/>
              </a:rPr>
              <a:t>increases the tendency that the specific behavior will occur again by avoiding the negative condition</a:t>
            </a:r>
            <a:r>
              <a:rPr lang="en-US" dirty="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It can be more effective than the positive reinforcement depending on situation and behavior, but it provides reinforcement only to meet minimum behavior.</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Reinforcement Learning Vs Supervised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9698" name="Picture 2"/>
          <p:cNvPicPr>
            <a:picLocks noChangeAspect="1" noChangeArrowheads="1"/>
          </p:cNvPicPr>
          <p:nvPr/>
        </p:nvPicPr>
        <p:blipFill>
          <a:blip r:embed="rId3"/>
          <a:srcRect/>
          <a:stretch>
            <a:fillRect/>
          </a:stretch>
        </p:blipFill>
        <p:spPr bwMode="auto">
          <a:xfrm>
            <a:off x="513567" y="1511343"/>
            <a:ext cx="11233609" cy="4187999"/>
          </a:xfrm>
          <a:prstGeom prst="rect">
            <a:avLst/>
          </a:prstGeom>
          <a:noFill/>
          <a:ln w="9525">
            <a:noFill/>
            <a:miter lim="800000"/>
            <a:headEnd/>
            <a:tailEnd/>
          </a:ln>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Applications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r>
              <a:rPr lang="en-US" dirty="0">
                <a:latin typeface="Times New Roman" pitchFamily="18" charset="0"/>
                <a:cs typeface="Times New Roman" pitchFamily="18" charset="0"/>
              </a:rPr>
              <a:t>Applications:</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0723" name="Picture 3"/>
          <p:cNvPicPr>
            <a:picLocks noChangeAspect="1" noChangeArrowheads="1"/>
          </p:cNvPicPr>
          <p:nvPr/>
        </p:nvPicPr>
        <p:blipFill>
          <a:blip r:embed="rId3"/>
          <a:srcRect/>
          <a:stretch>
            <a:fillRect/>
          </a:stretch>
        </p:blipFill>
        <p:spPr bwMode="auto">
          <a:xfrm>
            <a:off x="3594970" y="1582454"/>
            <a:ext cx="4496844" cy="4752929"/>
          </a:xfrm>
          <a:prstGeom prst="rect">
            <a:avLst/>
          </a:prstGeom>
          <a:noFill/>
          <a:ln w="9525">
            <a:noFill/>
            <a:miter lim="800000"/>
            <a:headEnd/>
            <a:tailEnd/>
          </a:ln>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Challenges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Feature/reward design which should be very involved</a:t>
            </a:r>
          </a:p>
          <a:p>
            <a:r>
              <a:rPr lang="en-US" dirty="0">
                <a:latin typeface="Times New Roman" pitchFamily="18" charset="0"/>
                <a:cs typeface="Times New Roman" pitchFamily="18" charset="0"/>
              </a:rPr>
              <a:t>Parameters may affect the speed of learning.</a:t>
            </a:r>
          </a:p>
          <a:p>
            <a:r>
              <a:rPr lang="en-US" dirty="0">
                <a:latin typeface="Times New Roman" pitchFamily="18" charset="0"/>
                <a:cs typeface="Times New Roman" pitchFamily="18" charset="0"/>
              </a:rPr>
              <a:t>Realistic environments can have partial </a:t>
            </a:r>
            <a:r>
              <a:rPr lang="en-US" dirty="0" err="1">
                <a:latin typeface="Times New Roman" pitchFamily="18" charset="0"/>
                <a:cs typeface="Times New Roman" pitchFamily="18" charset="0"/>
              </a:rPr>
              <a:t>observability</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Too much Reinforcement may lead to an overload of states which can diminish the results.</a:t>
            </a:r>
          </a:p>
          <a:p>
            <a:r>
              <a:rPr lang="en-US" dirty="0">
                <a:latin typeface="Times New Roman" pitchFamily="18" charset="0"/>
                <a:cs typeface="Times New Roman" pitchFamily="18" charset="0"/>
              </a:rPr>
              <a:t>Realistic environments can be non-stationary.</a:t>
            </a:r>
          </a:p>
          <a:p>
            <a:pPr>
              <a:buNone/>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Adaptive learning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lnSpcReduction="10000"/>
          </a:bodyPr>
          <a:lstStyle/>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Reinforcement Learning is a feedback-based Machine learning technique in which an agent learns to behave in an environment by performing the actions and seeing the results of actions. For each </a:t>
            </a:r>
            <a:r>
              <a:rPr lang="en-US" sz="2400" dirty="0">
                <a:solidFill>
                  <a:srgbClr val="FF0000"/>
                </a:solidFill>
                <a:latin typeface="Times New Roman" pitchFamily="18" charset="0"/>
                <a:cs typeface="Times New Roman" pitchFamily="18" charset="0"/>
              </a:rPr>
              <a:t>good action</a:t>
            </a:r>
            <a:r>
              <a:rPr lang="en-US" sz="2400" dirty="0">
                <a:latin typeface="Times New Roman" pitchFamily="18" charset="0"/>
                <a:cs typeface="Times New Roman" pitchFamily="18" charset="0"/>
              </a:rPr>
              <a:t>, the </a:t>
            </a:r>
            <a:r>
              <a:rPr lang="en-US" sz="2400" dirty="0">
                <a:solidFill>
                  <a:srgbClr val="FF0000"/>
                </a:solidFill>
                <a:latin typeface="Times New Roman" pitchFamily="18" charset="0"/>
                <a:cs typeface="Times New Roman" pitchFamily="18" charset="0"/>
              </a:rPr>
              <a:t>agent gets positive feedback</a:t>
            </a:r>
            <a:r>
              <a:rPr lang="en-US" sz="2400" dirty="0">
                <a:latin typeface="Times New Roman" pitchFamily="18" charset="0"/>
                <a:cs typeface="Times New Roman" pitchFamily="18" charset="0"/>
              </a:rPr>
              <a:t>, and for each </a:t>
            </a:r>
            <a:r>
              <a:rPr lang="en-US" sz="2400" dirty="0">
                <a:solidFill>
                  <a:srgbClr val="FF0000"/>
                </a:solidFill>
                <a:latin typeface="Times New Roman" pitchFamily="18" charset="0"/>
                <a:cs typeface="Times New Roman" pitchFamily="18" charset="0"/>
              </a:rPr>
              <a:t>bad action</a:t>
            </a:r>
            <a:r>
              <a:rPr lang="en-US" sz="2400" dirty="0">
                <a:latin typeface="Times New Roman" pitchFamily="18" charset="0"/>
                <a:cs typeface="Times New Roman" pitchFamily="18" charset="0"/>
              </a:rPr>
              <a:t>, the agent gets </a:t>
            </a:r>
            <a:r>
              <a:rPr lang="en-US" sz="2400" dirty="0">
                <a:solidFill>
                  <a:srgbClr val="FF0000"/>
                </a:solidFill>
                <a:latin typeface="Times New Roman" pitchFamily="18" charset="0"/>
                <a:cs typeface="Times New Roman" pitchFamily="18" charset="0"/>
              </a:rPr>
              <a:t>negative feedback </a:t>
            </a:r>
            <a:r>
              <a:rPr lang="en-US" sz="2400" dirty="0">
                <a:latin typeface="Times New Roman" pitchFamily="18" charset="0"/>
                <a:cs typeface="Times New Roman" pitchFamily="18" charset="0"/>
              </a:rPr>
              <a:t>or penalty.</a:t>
            </a:r>
          </a:p>
          <a:p>
            <a:r>
              <a:rPr lang="en-US" sz="2400" dirty="0">
                <a:latin typeface="Times New Roman" pitchFamily="18" charset="0"/>
                <a:cs typeface="Times New Roman" pitchFamily="18" charset="0"/>
              </a:rPr>
              <a:t>In Reinforcement Learning, the agent learns automatically using feedbacks without any labeled data, </a:t>
            </a:r>
            <a:r>
              <a:rPr lang="en-US" sz="2400" dirty="0">
                <a:solidFill>
                  <a:srgbClr val="FF0000"/>
                </a:solidFill>
                <a:latin typeface="Times New Roman" pitchFamily="18" charset="0"/>
                <a:cs typeface="Times New Roman" pitchFamily="18" charset="0"/>
              </a:rPr>
              <a:t>unlike supervised learning</a:t>
            </a:r>
            <a:r>
              <a:rPr lang="en-US" sz="2400" dirty="0">
                <a:latin typeface="Times New Roman" pitchFamily="18" charset="0"/>
                <a:cs typeface="Times New Roman" pitchFamily="18" charset="0"/>
              </a:rPr>
              <a:t>.</a:t>
            </a:r>
            <a:endParaRPr lang="en-US" sz="2400" u="sng" dirty="0">
              <a:solidFill>
                <a:schemeClr val="tx1"/>
              </a:solidFill>
              <a:latin typeface="Times New Roman" pitchFamily="18" charset="0"/>
              <a:cs typeface="Times New Roman" pitchFamily="18" charset="0"/>
            </a:endParaRPr>
          </a:p>
          <a:p>
            <a:r>
              <a:rPr lang="en-US" sz="2400" dirty="0">
                <a:latin typeface="Times New Roman" pitchFamily="18" charset="0"/>
                <a:cs typeface="Times New Roman" pitchFamily="18" charset="0"/>
              </a:rPr>
              <a:t>Since there is no labeled data, so the agent is bound to learn by its experience only.</a:t>
            </a:r>
          </a:p>
          <a:p>
            <a:r>
              <a:rPr lang="en-US" sz="2400" dirty="0">
                <a:latin typeface="Times New Roman" pitchFamily="18" charset="0"/>
                <a:cs typeface="Times New Roman" pitchFamily="18" charset="0"/>
              </a:rPr>
              <a:t>RL solves a specific type of problem where decision making is sequential, and the goal is long-term, such as </a:t>
            </a:r>
            <a:r>
              <a:rPr lang="en-US" sz="2400" b="1" dirty="0">
                <a:latin typeface="Times New Roman" pitchFamily="18" charset="0"/>
                <a:cs typeface="Times New Roman" pitchFamily="18" charset="0"/>
              </a:rPr>
              <a:t>game-playing, robotics</a:t>
            </a:r>
            <a:r>
              <a:rPr lang="en-US" sz="2400" dirty="0">
                <a:latin typeface="Times New Roman" pitchFamily="18" charset="0"/>
                <a:cs typeface="Times New Roman" pitchFamily="18" charset="0"/>
              </a:rPr>
              <a:t>, etc.</a:t>
            </a:r>
          </a:p>
          <a:p>
            <a:r>
              <a:rPr lang="en-US" sz="2400" dirty="0">
                <a:latin typeface="Times New Roman" pitchFamily="18" charset="0"/>
                <a:cs typeface="Times New Roman" pitchFamily="18" charset="0"/>
              </a:rPr>
              <a:t>The agent interacts with the environment and explores it by itself. The primary goal of an agent in reinforcement learning is to improve the performance by getting the maximum positive rewards.</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Adaptive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2400" dirty="0">
                <a:latin typeface="Times New Roman" pitchFamily="18" charset="0"/>
                <a:cs typeface="Times New Roman" pitchFamily="18" charset="0"/>
              </a:rPr>
              <a:t>Next Generation of  machine</a:t>
            </a:r>
          </a:p>
          <a:p>
            <a:pPr>
              <a:buNone/>
            </a:pPr>
            <a:r>
              <a:rPr lang="en-US" sz="2400" dirty="0">
                <a:latin typeface="Times New Roman" pitchFamily="18" charset="0"/>
                <a:cs typeface="Times New Roman" pitchFamily="18" charset="0"/>
              </a:rPr>
              <a:t> 	Intelligence</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3" name="Picture 5"/>
          <p:cNvPicPr>
            <a:picLocks noChangeAspect="1" noChangeArrowheads="1"/>
          </p:cNvPicPr>
          <p:nvPr/>
        </p:nvPicPr>
        <p:blipFill>
          <a:blip r:embed="rId3" cstate="print"/>
          <a:srcRect/>
          <a:stretch>
            <a:fillRect/>
          </a:stretch>
        </p:blipFill>
        <p:spPr bwMode="auto">
          <a:xfrm>
            <a:off x="4757049" y="1587174"/>
            <a:ext cx="3709370" cy="4725944"/>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14</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Blocks World Problem(Planning)</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Rectangle 10"/>
          <p:cNvSpPr/>
          <p:nvPr/>
        </p:nvSpPr>
        <p:spPr>
          <a:xfrm>
            <a:off x="363256" y="1595021"/>
            <a:ext cx="11323528" cy="5262979"/>
          </a:xfrm>
          <a:prstGeom prst="rect">
            <a:avLst/>
          </a:prstGeom>
        </p:spPr>
        <p:txBody>
          <a:bodyPr wrap="square">
            <a:spAutoFit/>
          </a:bodyPr>
          <a:lstStyle/>
          <a:p>
            <a:pPr>
              <a:lnSpc>
                <a:spcPct val="150000"/>
              </a:lnSpc>
            </a:pPr>
            <a:r>
              <a:rPr lang="en-US" sz="2400" dirty="0">
                <a:latin typeface="Times New Roman" pitchFamily="18" charset="0"/>
                <a:cs typeface="Times New Roman" pitchFamily="18" charset="0"/>
              </a:rPr>
              <a:t>We shall use the </a:t>
            </a:r>
            <a:r>
              <a:rPr lang="en-US" sz="2400" dirty="0">
                <a:solidFill>
                  <a:srgbClr val="FF0000"/>
                </a:solidFill>
                <a:latin typeface="Times New Roman" pitchFamily="18" charset="0"/>
                <a:cs typeface="Times New Roman" pitchFamily="18" charset="0"/>
              </a:rPr>
              <a:t>four actions</a:t>
            </a:r>
            <a:r>
              <a:rPr lang="en-US" sz="2400" dirty="0">
                <a:latin typeface="Times New Roman" pitchFamily="18" charset="0"/>
                <a:cs typeface="Times New Roman" pitchFamily="18" charset="0"/>
              </a:rPr>
              <a:t>:</a:t>
            </a:r>
          </a:p>
          <a:p>
            <a:pPr>
              <a:lnSpc>
                <a:spcPct val="150000"/>
              </a:lnSpc>
            </a:pPr>
            <a:r>
              <a:rPr lang="en-US" sz="2400" b="1" dirty="0">
                <a:latin typeface="Times New Roman" pitchFamily="18" charset="0"/>
                <a:cs typeface="Times New Roman" pitchFamily="18" charset="0"/>
              </a:rPr>
              <a:t>UNSTACK(A,B)</a:t>
            </a:r>
            <a:r>
              <a:rPr lang="en-US" sz="2400" dirty="0">
                <a:latin typeface="Times New Roman" pitchFamily="18" charset="0"/>
                <a:cs typeface="Times New Roman" pitchFamily="18" charset="0"/>
              </a:rPr>
              <a:t>-- pick up clear block A from block B;</a:t>
            </a:r>
          </a:p>
          <a:p>
            <a:r>
              <a:rPr lang="en-US" sz="2400" b="1" dirty="0">
                <a:latin typeface="Times New Roman" pitchFamily="18" charset="0"/>
                <a:cs typeface="Times New Roman" pitchFamily="18" charset="0"/>
              </a:rPr>
              <a:t>STACK(A,B)</a:t>
            </a:r>
            <a:r>
              <a:rPr lang="en-US" sz="2400" dirty="0">
                <a:latin typeface="Times New Roman" pitchFamily="18" charset="0"/>
                <a:cs typeface="Times New Roman" pitchFamily="18" charset="0"/>
              </a:rPr>
              <a:t>-- place block A using the arm onto clear block B;</a:t>
            </a:r>
          </a:p>
          <a:p>
            <a:r>
              <a:rPr lang="en-US" sz="2400" b="1" dirty="0">
                <a:latin typeface="Times New Roman" pitchFamily="18" charset="0"/>
                <a:cs typeface="Times New Roman" pitchFamily="18" charset="0"/>
              </a:rPr>
              <a:t>PICKUP(A)</a:t>
            </a:r>
            <a:r>
              <a:rPr lang="en-US" sz="2400" dirty="0">
                <a:latin typeface="Times New Roman" pitchFamily="18" charset="0"/>
                <a:cs typeface="Times New Roman" pitchFamily="18" charset="0"/>
              </a:rPr>
              <a:t>-- lift clear block A with the empty arm;</a:t>
            </a:r>
          </a:p>
          <a:p>
            <a:r>
              <a:rPr lang="en-US" sz="2400" b="1" dirty="0">
                <a:latin typeface="Times New Roman" pitchFamily="18" charset="0"/>
                <a:cs typeface="Times New Roman" pitchFamily="18" charset="0"/>
              </a:rPr>
              <a:t>PUTDOWN(A)</a:t>
            </a:r>
            <a:r>
              <a:rPr lang="en-US" sz="2400" dirty="0">
                <a:latin typeface="Times New Roman" pitchFamily="18" charset="0"/>
                <a:cs typeface="Times New Roman" pitchFamily="18" charset="0"/>
              </a:rPr>
              <a:t>-- place the held block A onto a free space on the table.</a:t>
            </a:r>
          </a:p>
          <a:p>
            <a:endParaRPr lang="en-US" sz="24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and the </a:t>
            </a:r>
            <a:r>
              <a:rPr lang="en-US" sz="2400" dirty="0">
                <a:solidFill>
                  <a:srgbClr val="FF0000"/>
                </a:solidFill>
                <a:latin typeface="Times New Roman" pitchFamily="18" charset="0"/>
                <a:cs typeface="Times New Roman" pitchFamily="18" charset="0"/>
              </a:rPr>
              <a:t>five predicates</a:t>
            </a:r>
            <a:r>
              <a:rPr lang="en-US" sz="2400" dirty="0">
                <a:latin typeface="Times New Roman" pitchFamily="18" charset="0"/>
                <a:cs typeface="Times New Roman" pitchFamily="18" charset="0"/>
              </a:rPr>
              <a:t>:</a:t>
            </a:r>
          </a:p>
          <a:p>
            <a:pPr>
              <a:lnSpc>
                <a:spcPct val="150000"/>
              </a:lnSpc>
            </a:pPr>
            <a:r>
              <a:rPr lang="en-US" sz="2400" b="1" dirty="0">
                <a:latin typeface="Times New Roman" pitchFamily="18" charset="0"/>
                <a:cs typeface="Times New Roman" pitchFamily="18" charset="0"/>
              </a:rPr>
              <a:t>ON(A,B)</a:t>
            </a:r>
            <a:r>
              <a:rPr lang="en-US" sz="2400" dirty="0">
                <a:latin typeface="Times New Roman" pitchFamily="18" charset="0"/>
                <a:cs typeface="Times New Roman" pitchFamily="18" charset="0"/>
              </a:rPr>
              <a:t>-- block A is on block B.</a:t>
            </a:r>
          </a:p>
          <a:p>
            <a:r>
              <a:rPr lang="en-US" sz="2400" b="1" dirty="0">
                <a:latin typeface="Times New Roman" pitchFamily="18" charset="0"/>
                <a:cs typeface="Times New Roman" pitchFamily="18" charset="0"/>
              </a:rPr>
              <a:t>ONTABLE(A)</a:t>
            </a:r>
            <a:r>
              <a:rPr lang="en-US" sz="2400" dirty="0">
                <a:latin typeface="Times New Roman" pitchFamily="18" charset="0"/>
                <a:cs typeface="Times New Roman" pitchFamily="18" charset="0"/>
              </a:rPr>
              <a:t>-- block A is on the table.</a:t>
            </a:r>
          </a:p>
          <a:p>
            <a:r>
              <a:rPr lang="en-US" sz="2400" b="1" dirty="0">
                <a:latin typeface="Times New Roman" pitchFamily="18" charset="0"/>
                <a:cs typeface="Times New Roman" pitchFamily="18" charset="0"/>
              </a:rPr>
              <a:t>CLEAR(A)</a:t>
            </a:r>
            <a:r>
              <a:rPr lang="en-US" sz="2400" dirty="0">
                <a:latin typeface="Times New Roman" pitchFamily="18" charset="0"/>
                <a:cs typeface="Times New Roman" pitchFamily="18" charset="0"/>
              </a:rPr>
              <a:t>-- block A has nothing on it.</a:t>
            </a:r>
          </a:p>
          <a:p>
            <a:r>
              <a:rPr lang="en-US" sz="2400" b="1" dirty="0">
                <a:latin typeface="Times New Roman" pitchFamily="18" charset="0"/>
                <a:cs typeface="Times New Roman" pitchFamily="18" charset="0"/>
              </a:rPr>
              <a:t>HOLDING(A)</a:t>
            </a:r>
            <a:r>
              <a:rPr lang="en-US" sz="2400" dirty="0">
                <a:latin typeface="Times New Roman" pitchFamily="18" charset="0"/>
                <a:cs typeface="Times New Roman" pitchFamily="18" charset="0"/>
              </a:rPr>
              <a:t>-- the arm holds block A.</a:t>
            </a:r>
          </a:p>
          <a:p>
            <a:r>
              <a:rPr lang="en-US" sz="2400" b="1" dirty="0">
                <a:latin typeface="Times New Roman" pitchFamily="18" charset="0"/>
                <a:cs typeface="Times New Roman" pitchFamily="18" charset="0"/>
              </a:rPr>
              <a:t>HANDEMPTY</a:t>
            </a:r>
            <a:r>
              <a:rPr lang="en-US" sz="2400" dirty="0">
                <a:latin typeface="Times New Roman" pitchFamily="18" charset="0"/>
                <a:cs typeface="Times New Roman" pitchFamily="18" charset="0"/>
              </a:rPr>
              <a:t>-- the arm holds nothing</a:t>
            </a:r>
          </a:p>
        </p:txBody>
      </p:sp>
    </p:spTree>
    <p:extLst>
      <p:ext uri="{BB962C8B-B14F-4D97-AF65-F5344CB8AC3E}">
        <p14:creationId xmlns:p14="http://schemas.microsoft.com/office/powerpoint/2010/main" val="40703632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Adaptive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600" dirty="0">
                <a:latin typeface="Times New Roman" pitchFamily="18" charset="0"/>
                <a:cs typeface="Times New Roman" pitchFamily="18" charset="0"/>
              </a:rPr>
              <a:t>Adaptive learning brings human analysts into the process at every step. This is in contrast to rule-based, simple machine learning and deep learning approaches, where the humans only create rules and label data at the start of the process. </a:t>
            </a:r>
          </a:p>
          <a:p>
            <a:pPr algn="just">
              <a:buNone/>
            </a:pPr>
            <a:r>
              <a:rPr lang="en-US" sz="2600" dirty="0">
                <a:latin typeface="Times New Roman" pitchFamily="18" charset="0"/>
                <a:cs typeface="Times New Roman" pitchFamily="18" charset="0"/>
              </a:rPr>
              <a:t>		For example, if you had the sentence “We Will Help Tom Ford Escape from 	New York”, and your system hadn’t seen any examples of “Tom Ford” or 	“Ford Escape”, you will need human input to build the knowledge.</a:t>
            </a:r>
          </a:p>
          <a:p>
            <a:pPr algn="just"/>
            <a:r>
              <a:rPr lang="en-US" sz="2600" dirty="0">
                <a:latin typeface="Times New Roman" pitchFamily="18" charset="0"/>
                <a:cs typeface="Times New Roman" pitchFamily="18" charset="0"/>
              </a:rPr>
              <a:t>Adaptive learning systems require the least human effort because they only require human input when it matters most and continually expand their knowledge when new information is encountered. They are also the most accurate. They combine the three other types of machine intelligence, adding new types of ‘unsupervised machine learning’ and methods for optimizing the input from multiple, possibly disagreeing, humans.</a:t>
            </a:r>
          </a:p>
          <a:p>
            <a:pPr>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Adaptive Learning Requirements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r>
              <a:rPr lang="en-US" sz="2400" dirty="0">
                <a:latin typeface="Times New Roman" pitchFamily="18" charset="0"/>
                <a:cs typeface="Times New Roman" pitchFamily="18" charset="0"/>
              </a:rPr>
              <a:t>Adaptive real-time machine learning requires </a:t>
            </a:r>
          </a:p>
          <a:p>
            <a:pPr algn="just">
              <a:lnSpc>
                <a:spcPct val="150000"/>
              </a:lnSpc>
            </a:pPr>
            <a:r>
              <a:rPr lang="en-US" dirty="0">
                <a:latin typeface="Times New Roman" pitchFamily="18" charset="0"/>
                <a:cs typeface="Times New Roman" pitchFamily="18" charset="0"/>
              </a:rPr>
              <a:t>Efficient reinforcement learning (how an algorithm should continuously interact with its environment to </a:t>
            </a:r>
            <a:r>
              <a:rPr lang="en-US" dirty="0" err="1">
                <a:latin typeface="Times New Roman" pitchFamily="18" charset="0"/>
                <a:cs typeface="Times New Roman" pitchFamily="18" charset="0"/>
              </a:rPr>
              <a:t>maximise</a:t>
            </a:r>
            <a:r>
              <a:rPr lang="en-US" dirty="0">
                <a:latin typeface="Times New Roman" pitchFamily="18" charset="0"/>
                <a:cs typeface="Times New Roman" pitchFamily="18" charset="0"/>
              </a:rPr>
              <a:t> its reward)</a:t>
            </a:r>
          </a:p>
          <a:p>
            <a:pPr algn="just">
              <a:lnSpc>
                <a:spcPct val="150000"/>
              </a:lnSpc>
            </a:pPr>
            <a:r>
              <a:rPr lang="en-US" dirty="0">
                <a:latin typeface="Times New Roman" pitchFamily="18" charset="0"/>
                <a:cs typeface="Times New Roman" pitchFamily="18" charset="0"/>
              </a:rPr>
              <a:t>Online learning (dealing with continuous sequences of real-time data), and </a:t>
            </a:r>
          </a:p>
          <a:p>
            <a:pPr algn="just">
              <a:lnSpc>
                <a:spcPct val="150000"/>
              </a:lnSpc>
            </a:pPr>
            <a:r>
              <a:rPr lang="en-US" dirty="0">
                <a:latin typeface="Times New Roman" pitchFamily="18" charset="0"/>
                <a:cs typeface="Times New Roman" pitchFamily="18" charset="0"/>
              </a:rPr>
              <a:t>Adaptive learning from a small sample size. </a:t>
            </a:r>
          </a:p>
          <a:p>
            <a:pPr lvl="1" algn="just">
              <a:lnSpc>
                <a:spcPct val="110000"/>
              </a:lnSpc>
            </a:pPr>
            <a:r>
              <a:rPr lang="en-US" sz="2800" dirty="0">
                <a:latin typeface="Times New Roman" pitchFamily="18" charset="0"/>
                <a:cs typeface="Times New Roman" pitchFamily="18" charset="0"/>
              </a:rPr>
              <a:t>developing high level 'meta-learning' algorithms that can rapidly notice data changes based on a limited amount of data samples, and continuously adjust the rest of the learning model accordingly</a:t>
            </a:r>
            <a:r>
              <a:rPr lang="en-US" sz="2000" dirty="0">
                <a:latin typeface="Times New Roman" pitchFamily="18" charset="0"/>
                <a:cs typeface="Times New Roman" pitchFamily="18" charset="0"/>
              </a:rPr>
              <a:t>.</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a:t>
            </a:r>
            <a:r>
              <a:rPr lang="en-US" sz="2600" dirty="0">
                <a:latin typeface="Times New Roman" pitchFamily="18" charset="0"/>
                <a:cs typeface="Times New Roman" pitchFamily="18" charset="0"/>
              </a:rPr>
              <a:t>, </a:t>
            </a:r>
            <a:r>
              <a:rPr lang="en-US" sz="2600" dirty="0" err="1">
                <a:solidFill>
                  <a:srgbClr val="FF0000"/>
                </a:solidFill>
                <a:latin typeface="Times New Roman" pitchFamily="18" charset="0"/>
                <a:cs typeface="Times New Roman" pitchFamily="18" charset="0"/>
              </a:rPr>
              <a:t>Multi_agent</a:t>
            </a:r>
            <a:r>
              <a:rPr lang="en-US" sz="2600" dirty="0">
                <a:solidFill>
                  <a:srgbClr val="FF0000"/>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err="1">
                <a:solidFill>
                  <a:schemeClr val="bg1"/>
                </a:solidFill>
                <a:latin typeface="Times New Roman" pitchFamily="18" charset="0"/>
                <a:cs typeface="Times New Roman" pitchFamily="18" charset="0"/>
              </a:rPr>
              <a:t>Multi_agent</a:t>
            </a:r>
            <a:r>
              <a:rPr lang="en-US" dirty="0">
                <a:solidFill>
                  <a:schemeClr val="bg1"/>
                </a:solidFill>
                <a:latin typeface="Times New Roman" pitchFamily="18" charset="0"/>
                <a:cs typeface="Times New Roman" pitchFamily="18" charset="0"/>
              </a:rPr>
              <a:t> based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endParaRPr lang="en-US" sz="2000"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2771" name="Picture 3"/>
          <p:cNvPicPr>
            <a:picLocks noChangeAspect="1" noChangeArrowheads="1"/>
          </p:cNvPicPr>
          <p:nvPr/>
        </p:nvPicPr>
        <p:blipFill>
          <a:blip r:embed="rId3"/>
          <a:srcRect/>
          <a:stretch>
            <a:fillRect/>
          </a:stretch>
        </p:blipFill>
        <p:spPr bwMode="auto">
          <a:xfrm>
            <a:off x="475988" y="1506125"/>
            <a:ext cx="9281787" cy="4657893"/>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err="1">
                <a:solidFill>
                  <a:schemeClr val="bg1"/>
                </a:solidFill>
                <a:latin typeface="Times New Roman" pitchFamily="18" charset="0"/>
                <a:cs typeface="Times New Roman" pitchFamily="18" charset="0"/>
              </a:rPr>
              <a:t>Multi_agent</a:t>
            </a:r>
            <a:r>
              <a:rPr lang="en-US" dirty="0">
                <a:solidFill>
                  <a:schemeClr val="bg1"/>
                </a:solidFill>
                <a:latin typeface="Times New Roman" pitchFamily="18" charset="0"/>
                <a:cs typeface="Times New Roman" pitchFamily="18" charset="0"/>
              </a:rPr>
              <a:t> based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endParaRPr lang="en-US" sz="2000"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3794" name="Picture 2"/>
          <p:cNvPicPr>
            <a:picLocks noChangeAspect="1" noChangeArrowheads="1"/>
          </p:cNvPicPr>
          <p:nvPr/>
        </p:nvPicPr>
        <p:blipFill>
          <a:blip r:embed="rId3"/>
          <a:srcRect/>
          <a:stretch>
            <a:fillRect/>
          </a:stretch>
        </p:blipFill>
        <p:spPr bwMode="auto">
          <a:xfrm>
            <a:off x="400833" y="1507662"/>
            <a:ext cx="8592855" cy="4755778"/>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err="1">
                <a:solidFill>
                  <a:schemeClr val="bg1"/>
                </a:solidFill>
                <a:latin typeface="Times New Roman" pitchFamily="18" charset="0"/>
                <a:cs typeface="Times New Roman" pitchFamily="18" charset="0"/>
              </a:rPr>
              <a:t>Multi_agent</a:t>
            </a:r>
            <a:r>
              <a:rPr lang="en-US" dirty="0">
                <a:solidFill>
                  <a:schemeClr val="bg1"/>
                </a:solidFill>
                <a:latin typeface="Times New Roman" pitchFamily="18" charset="0"/>
                <a:cs typeface="Times New Roman" pitchFamily="18" charset="0"/>
              </a:rPr>
              <a:t> based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endParaRPr lang="en-US" sz="2000"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4818" name="Picture 2"/>
          <p:cNvPicPr>
            <a:picLocks noChangeAspect="1" noChangeArrowheads="1"/>
          </p:cNvPicPr>
          <p:nvPr/>
        </p:nvPicPr>
        <p:blipFill>
          <a:blip r:embed="rId3"/>
          <a:srcRect/>
          <a:stretch>
            <a:fillRect/>
          </a:stretch>
        </p:blipFill>
        <p:spPr bwMode="auto">
          <a:xfrm>
            <a:off x="463463" y="1493208"/>
            <a:ext cx="9294312" cy="4720839"/>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err="1">
                <a:solidFill>
                  <a:schemeClr val="bg1"/>
                </a:solidFill>
                <a:latin typeface="Times New Roman" pitchFamily="18" charset="0"/>
                <a:cs typeface="Times New Roman" pitchFamily="18" charset="0"/>
              </a:rPr>
              <a:t>Multi_agent</a:t>
            </a:r>
            <a:r>
              <a:rPr lang="en-US" dirty="0">
                <a:solidFill>
                  <a:schemeClr val="bg1"/>
                </a:solidFill>
                <a:latin typeface="Times New Roman" pitchFamily="18" charset="0"/>
                <a:cs typeface="Times New Roman" pitchFamily="18" charset="0"/>
              </a:rPr>
              <a:t> based learning Applications</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endParaRPr lang="en-US" sz="2000"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5842" name="Picture 2"/>
          <p:cNvPicPr>
            <a:picLocks noChangeAspect="1" noChangeArrowheads="1"/>
          </p:cNvPicPr>
          <p:nvPr/>
        </p:nvPicPr>
        <p:blipFill>
          <a:blip r:embed="rId3"/>
          <a:srcRect/>
          <a:stretch>
            <a:fillRect/>
          </a:stretch>
        </p:blipFill>
        <p:spPr bwMode="auto">
          <a:xfrm>
            <a:off x="425885" y="1510169"/>
            <a:ext cx="9958192" cy="4677689"/>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Other Applications</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lnSpc>
                <a:spcPct val="100000"/>
              </a:lnSpc>
            </a:pPr>
            <a:endParaRPr lang="en-US" dirty="0">
              <a:latin typeface="Times New Roman" pitchFamily="18" charset="0"/>
              <a:cs typeface="Times New Roman" pitchFamily="18" charset="0"/>
            </a:endParaRPr>
          </a:p>
          <a:p>
            <a:pPr algn="just">
              <a:lnSpc>
                <a:spcPct val="100000"/>
              </a:lnSpc>
            </a:pPr>
            <a:r>
              <a:rPr lang="en-US" dirty="0">
                <a:latin typeface="Times New Roman" pitchFamily="18" charset="0"/>
                <a:cs typeface="Times New Roman" pitchFamily="18" charset="0"/>
              </a:rPr>
              <a:t>A </a:t>
            </a:r>
            <a:r>
              <a:rPr lang="en-US" dirty="0" err="1">
                <a:latin typeface="Times New Roman" pitchFamily="18" charset="0"/>
                <a:cs typeface="Times New Roman" pitchFamily="18" charset="0"/>
              </a:rPr>
              <a:t>Multiagent</a:t>
            </a:r>
            <a:r>
              <a:rPr lang="en-US" dirty="0">
                <a:latin typeface="Times New Roman" pitchFamily="18" charset="0"/>
                <a:cs typeface="Times New Roman" pitchFamily="18" charset="0"/>
              </a:rPr>
              <a:t> Approach to Autonomous Intersection Management	</a:t>
            </a:r>
            <a:r>
              <a:rPr lang="en-US" dirty="0">
                <a:solidFill>
                  <a:srgbClr val="00B0F0"/>
                </a:solidFill>
                <a:latin typeface="Times New Roman" pitchFamily="18" charset="0"/>
                <a:cs typeface="Times New Roman" pitchFamily="18" charset="0"/>
              </a:rPr>
              <a:t>[Traffic Control]</a:t>
            </a:r>
          </a:p>
          <a:p>
            <a:pPr algn="just">
              <a:lnSpc>
                <a:spcPct val="150000"/>
              </a:lnSpc>
            </a:pPr>
            <a:r>
              <a:rPr lang="en-US" dirty="0">
                <a:latin typeface="Times New Roman" pitchFamily="18" charset="0"/>
                <a:cs typeface="Times New Roman" pitchFamily="18" charset="0"/>
              </a:rPr>
              <a:t>Influence in Classification via Cooperative Game Theory </a:t>
            </a:r>
            <a:r>
              <a:rPr lang="en-US" dirty="0">
                <a:solidFill>
                  <a:srgbClr val="00B0F0"/>
                </a:solidFill>
                <a:latin typeface="Times New Roman" pitchFamily="18" charset="0"/>
                <a:cs typeface="Times New Roman" pitchFamily="18" charset="0"/>
              </a:rPr>
              <a:t>[Education]</a:t>
            </a:r>
          </a:p>
          <a:p>
            <a:pPr algn="just">
              <a:lnSpc>
                <a:spcPct val="150000"/>
              </a:lnSpc>
            </a:pPr>
            <a:r>
              <a:rPr lang="en-US" dirty="0">
                <a:latin typeface="Times New Roman" pitchFamily="18" charset="0"/>
                <a:cs typeface="Times New Roman" pitchFamily="18" charset="0"/>
              </a:rPr>
              <a:t>Multi-issue automated negotiation with different strategies for a car dealer business scenario </a:t>
            </a:r>
            <a:r>
              <a:rPr lang="en-US" dirty="0">
                <a:solidFill>
                  <a:srgbClr val="00B0F0"/>
                </a:solidFill>
                <a:latin typeface="Times New Roman" pitchFamily="18" charset="0"/>
                <a:cs typeface="Times New Roman" pitchFamily="18" charset="0"/>
              </a:rPr>
              <a:t>[Business]</a:t>
            </a:r>
          </a:p>
          <a:p>
            <a:pPr algn="just">
              <a:buNone/>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 </a:t>
            </a:r>
            <a:r>
              <a:rPr lang="en-US" sz="2600" dirty="0" err="1">
                <a:solidFill>
                  <a:schemeClr val="tx1"/>
                </a:solidFill>
                <a:latin typeface="Times New Roman" pitchFamily="18" charset="0"/>
                <a:cs typeface="Times New Roman" pitchFamily="18" charset="0"/>
              </a:rPr>
              <a:t>Multi_agent</a:t>
            </a:r>
            <a:r>
              <a:rPr lang="en-US" sz="2600" dirty="0">
                <a:solidFill>
                  <a:schemeClr val="tx1"/>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Ensemble learning</a:t>
            </a:r>
            <a:r>
              <a:rPr lang="en-US" sz="2600" dirty="0">
                <a:latin typeface="Times New Roman" pitchFamily="18" charset="0"/>
                <a:cs typeface="Times New Roman" pitchFamily="18" charset="0"/>
              </a:rPr>
              <a:t>,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Ensemble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marL="61913" indent="-61913" algn="just">
              <a:buNone/>
            </a:pPr>
            <a:endParaRPr lang="en-US" dirty="0">
              <a:latin typeface="Times New Roman" pitchFamily="18" charset="0"/>
              <a:cs typeface="Times New Roman" pitchFamily="18" charset="0"/>
            </a:endParaRPr>
          </a:p>
          <a:p>
            <a:pPr marL="61913" indent="-61913" algn="just"/>
            <a:r>
              <a:rPr lang="en-US" dirty="0">
                <a:latin typeface="Times New Roman" pitchFamily="18" charset="0"/>
                <a:cs typeface="Times New Roman" pitchFamily="18" charset="0"/>
              </a:rPr>
              <a:t>Ensemble learning is an ML paradigm where numerous base models (which are often referred to as “weak learners”) are combined and trained to solve the same problem. </a:t>
            </a:r>
          </a:p>
          <a:p>
            <a:pPr marL="61913" indent="-61913" algn="just"/>
            <a:r>
              <a:rPr lang="en-US" dirty="0">
                <a:latin typeface="Times New Roman" pitchFamily="18" charset="0"/>
                <a:cs typeface="Times New Roman" pitchFamily="18" charset="0"/>
              </a:rPr>
              <a:t>This method is based on the theory that by correctly combining several base models together</a:t>
            </a:r>
          </a:p>
          <a:p>
            <a:pPr marL="61913" indent="-61913" algn="just"/>
            <a:r>
              <a:rPr lang="en-US" dirty="0">
                <a:latin typeface="Times New Roman" pitchFamily="18" charset="0"/>
                <a:cs typeface="Times New Roman" pitchFamily="18" charset="0"/>
              </a:rPr>
              <a:t>Together these ensemble models (aptly called “strong learners”) achieve better, more accurate results.</a:t>
            </a:r>
          </a:p>
          <a:p>
            <a:pPr marL="61913" indent="-61913" algn="just"/>
            <a:r>
              <a:rPr lang="en-US" dirty="0">
                <a:latin typeface="Times New Roman" pitchFamily="18" charset="0"/>
                <a:cs typeface="Times New Roman" pitchFamily="18" charset="0"/>
              </a:rPr>
              <a:t>There are three main ensemble techniques: bagging, boosting and stacking.</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15</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The Planning System </a:t>
            </a:r>
            <a:r>
              <a:rPr lang="en-US" b="1" dirty="0">
                <a:solidFill>
                  <a:srgbClr val="FF0000"/>
                </a:solidFill>
              </a:rPr>
              <a:t>Strips</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276385" y="1544046"/>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Rectangle 10"/>
          <p:cNvSpPr/>
          <p:nvPr/>
        </p:nvSpPr>
        <p:spPr>
          <a:xfrm>
            <a:off x="363256" y="1595021"/>
            <a:ext cx="11323528" cy="2308324"/>
          </a:xfrm>
          <a:prstGeom prst="rect">
            <a:avLst/>
          </a:prstGeom>
        </p:spPr>
        <p:txBody>
          <a:bodyPr wrap="square">
            <a:spAutoFit/>
          </a:bodyPr>
          <a:lstStyle/>
          <a:p>
            <a:pPr>
              <a:buFont typeface="Wingdings" pitchFamily="2" charset="2"/>
              <a:buChar char="Ø"/>
            </a:pPr>
            <a:r>
              <a:rPr lang="en-US" sz="2400" dirty="0">
                <a:latin typeface="Times New Roman" pitchFamily="18" charset="0"/>
                <a:cs typeface="Times New Roman" pitchFamily="18" charset="0"/>
              </a:rPr>
              <a:t>initial state Init (given by predicate logical formulae)  </a:t>
            </a:r>
          </a:p>
          <a:p>
            <a:pPr>
              <a:buFont typeface="Wingdings" pitchFamily="2" charset="2"/>
              <a:buChar char="Ø"/>
            </a:pPr>
            <a:r>
              <a:rPr lang="en-US" sz="2400" dirty="0">
                <a:latin typeface="Times New Roman" pitchFamily="18" charset="0"/>
                <a:cs typeface="Times New Roman" pitchFamily="18" charset="0"/>
              </a:rPr>
              <a:t>goal state goal (given by predicate logical formulae)</a:t>
            </a:r>
          </a:p>
          <a:p>
            <a:pPr>
              <a:buFont typeface="Wingdings" pitchFamily="2" charset="2"/>
              <a:buChar char="Ø"/>
            </a:pPr>
            <a:r>
              <a:rPr lang="en-US" sz="2400" dirty="0">
                <a:latin typeface="Times New Roman" pitchFamily="18" charset="0"/>
                <a:cs typeface="Times New Roman" pitchFamily="18" charset="0"/>
              </a:rPr>
              <a:t>set of rules (given by name, </a:t>
            </a:r>
            <a:r>
              <a:rPr lang="en-US" sz="2400" b="1" dirty="0">
                <a:latin typeface="Times New Roman" pitchFamily="18" charset="0"/>
                <a:cs typeface="Times New Roman" pitchFamily="18" charset="0"/>
              </a:rPr>
              <a:t>preconditions</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delete list</a:t>
            </a:r>
            <a:r>
              <a:rPr lang="en-US" sz="2400" dirty="0">
                <a:latin typeface="Times New Roman" pitchFamily="18" charset="0"/>
                <a:cs typeface="Times New Roman" pitchFamily="18" charset="0"/>
              </a:rPr>
              <a:t>, &amp; </a:t>
            </a:r>
            <a:r>
              <a:rPr lang="en-US" sz="2400" b="1" dirty="0">
                <a:latin typeface="Times New Roman" pitchFamily="18" charset="0"/>
                <a:cs typeface="Times New Roman" pitchFamily="18" charset="0"/>
              </a:rPr>
              <a:t>add list </a:t>
            </a:r>
            <a:r>
              <a:rPr lang="en-US" sz="2400" dirty="0">
                <a:latin typeface="Times New Roman" pitchFamily="18" charset="0"/>
                <a:cs typeface="Times New Roman" pitchFamily="18" charset="0"/>
              </a:rPr>
              <a:t>)</a:t>
            </a:r>
          </a:p>
          <a:p>
            <a:pPr>
              <a:lnSpc>
                <a:spcPct val="150000"/>
              </a:lnSpc>
            </a:pPr>
            <a:endParaRPr lang="en-US" sz="2400" dirty="0">
              <a:latin typeface="Times New Roman" pitchFamily="18" charset="0"/>
              <a:cs typeface="Times New Roman" pitchFamily="18" charset="0"/>
            </a:endParaRPr>
          </a:p>
          <a:p>
            <a:pPr>
              <a:lnSpc>
                <a:spcPct val="150000"/>
              </a:lnSpc>
            </a:pP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4"/>
          <a:srcRect/>
          <a:stretch>
            <a:fillRect/>
          </a:stretch>
        </p:blipFill>
        <p:spPr bwMode="auto">
          <a:xfrm>
            <a:off x="568107" y="2918303"/>
            <a:ext cx="3314700" cy="3676650"/>
          </a:xfrm>
          <a:prstGeom prst="rect">
            <a:avLst/>
          </a:prstGeom>
          <a:noFill/>
          <a:ln w="9525">
            <a:noFill/>
            <a:miter lim="800000"/>
            <a:headEnd/>
            <a:tailEnd/>
          </a:ln>
          <a:effectLst/>
        </p:spPr>
      </p:pic>
      <p:sp>
        <p:nvSpPr>
          <p:cNvPr id="12" name="Right Arrow 11"/>
          <p:cNvSpPr/>
          <p:nvPr/>
        </p:nvSpPr>
        <p:spPr>
          <a:xfrm>
            <a:off x="4534422" y="4258849"/>
            <a:ext cx="1966586" cy="475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5"/>
          <a:srcRect/>
          <a:stretch>
            <a:fillRect/>
          </a:stretch>
        </p:blipFill>
        <p:spPr bwMode="auto">
          <a:xfrm>
            <a:off x="7313112" y="3074879"/>
            <a:ext cx="3352800" cy="3238500"/>
          </a:xfrm>
          <a:prstGeom prst="rect">
            <a:avLst/>
          </a:prstGeom>
          <a:noFill/>
          <a:ln w="9525">
            <a:noFill/>
            <a:miter lim="800000"/>
            <a:headEnd/>
            <a:tailEnd/>
          </a:ln>
          <a:effectLst/>
        </p:spPr>
      </p:pic>
      <p:sp>
        <p:nvSpPr>
          <p:cNvPr id="13" name="TextBox 12"/>
          <p:cNvSpPr txBox="1"/>
          <p:nvPr/>
        </p:nvSpPr>
        <p:spPr>
          <a:xfrm>
            <a:off x="1402916" y="6263014"/>
            <a:ext cx="1866378" cy="369332"/>
          </a:xfrm>
          <a:prstGeom prst="rect">
            <a:avLst/>
          </a:prstGeom>
          <a:noFill/>
        </p:spPr>
        <p:txBody>
          <a:bodyPr wrap="square" rtlCol="0">
            <a:spAutoFit/>
          </a:bodyPr>
          <a:lstStyle/>
          <a:p>
            <a:pPr algn="ctr"/>
            <a:r>
              <a:rPr lang="en-US" dirty="0">
                <a:solidFill>
                  <a:srgbClr val="FF0000"/>
                </a:solidFill>
              </a:rPr>
              <a:t>Initial State</a:t>
            </a:r>
          </a:p>
        </p:txBody>
      </p:sp>
      <p:sp>
        <p:nvSpPr>
          <p:cNvPr id="14" name="TextBox 13"/>
          <p:cNvSpPr txBox="1"/>
          <p:nvPr/>
        </p:nvSpPr>
        <p:spPr>
          <a:xfrm>
            <a:off x="8607469" y="6240050"/>
            <a:ext cx="1866378" cy="369332"/>
          </a:xfrm>
          <a:prstGeom prst="rect">
            <a:avLst/>
          </a:prstGeom>
          <a:noFill/>
        </p:spPr>
        <p:txBody>
          <a:bodyPr wrap="square" rtlCol="0">
            <a:spAutoFit/>
          </a:bodyPr>
          <a:lstStyle/>
          <a:p>
            <a:pPr algn="ctr"/>
            <a:r>
              <a:rPr lang="en-US" dirty="0">
                <a:solidFill>
                  <a:srgbClr val="FF0000"/>
                </a:solidFill>
              </a:rPr>
              <a:t>Goal State</a:t>
            </a:r>
          </a:p>
        </p:txBody>
      </p:sp>
    </p:spTree>
    <p:extLst>
      <p:ext uri="{BB962C8B-B14F-4D97-AF65-F5344CB8AC3E}">
        <p14:creationId xmlns:p14="http://schemas.microsoft.com/office/powerpoint/2010/main" val="40703632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Ensemble Learning – Base Idea</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marL="61913" indent="-61913">
              <a:buNone/>
            </a:pPr>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6866" name="Picture 2"/>
          <p:cNvPicPr>
            <a:picLocks noChangeAspect="1" noChangeArrowheads="1"/>
          </p:cNvPicPr>
          <p:nvPr/>
        </p:nvPicPr>
        <p:blipFill>
          <a:blip r:embed="rId3"/>
          <a:srcRect/>
          <a:stretch>
            <a:fillRect/>
          </a:stretch>
        </p:blipFill>
        <p:spPr bwMode="auto">
          <a:xfrm>
            <a:off x="413098" y="1485768"/>
            <a:ext cx="11315700" cy="3875371"/>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br>
              <a:rPr lang="en-US" b="1" dirty="0"/>
            </a:br>
            <a:r>
              <a:rPr lang="en-US" b="1" dirty="0"/>
              <a:t>Ensemble Learning Techniques - Combining Weak Learners</a:t>
            </a:r>
            <a:br>
              <a:rPr lang="en-US" b="1" dirty="0"/>
            </a:br>
            <a:r>
              <a:rPr lang="en-US" dirty="0"/>
              <a:t> </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lnSpc>
                <a:spcPts val="2100"/>
              </a:lnSpc>
            </a:pPr>
            <a:r>
              <a:rPr lang="en-US" sz="2400" b="1" dirty="0">
                <a:latin typeface="Times New Roman" pitchFamily="18" charset="0"/>
                <a:cs typeface="Times New Roman" pitchFamily="18" charset="0"/>
              </a:rPr>
              <a:t>Bagging:  </a:t>
            </a:r>
            <a:r>
              <a:rPr lang="en-US" sz="2400" dirty="0">
                <a:latin typeface="Times New Roman" pitchFamily="18" charset="0"/>
                <a:cs typeface="Times New Roman" pitchFamily="18" charset="0"/>
              </a:rPr>
              <a:t>Bagging attempts to incorporate similar learners on small-sample populations and calculates the average of all the predictions. Generally, bagging allows you to use different learners in different populations. By doing so, this method helps to reduce the variance error.</a:t>
            </a:r>
          </a:p>
          <a:p>
            <a:pPr algn="just">
              <a:lnSpc>
                <a:spcPts val="2100"/>
              </a:lnSpc>
            </a:pPr>
            <a:r>
              <a:rPr lang="en-US" sz="2400" b="1" dirty="0">
                <a:latin typeface="Times New Roman" pitchFamily="18" charset="0"/>
                <a:cs typeface="Times New Roman" pitchFamily="18" charset="0"/>
              </a:rPr>
              <a:t>Boosting:  </a:t>
            </a:r>
            <a:r>
              <a:rPr lang="en-US" sz="2400" dirty="0">
                <a:latin typeface="Times New Roman" pitchFamily="18" charset="0"/>
                <a:cs typeface="Times New Roman" pitchFamily="18" charset="0"/>
              </a:rPr>
              <a:t>Boosting is an iterative method that fine-tunes the weight of an observation according to the most recent classification. If an observation was incorrectly classified, this method will increase the weight of that observation in the next round (in which the next model will be trained) and will be less prone to misclassification. Similarly, if an observation was classified correctly, then it will reduce its weight for the next classifier. The weight represents how important the correct classification of the specific data point should be, as this enables the sequential classifiers to focus on examples previously misclassified. Generally, boosting reduces the bias error and forms strong predictive models, but at times they may  </a:t>
            </a:r>
            <a:r>
              <a:rPr lang="en-US" sz="2400" dirty="0" err="1">
                <a:latin typeface="Times New Roman" pitchFamily="18" charset="0"/>
                <a:cs typeface="Times New Roman" pitchFamily="18" charset="0"/>
              </a:rPr>
              <a:t>overfit</a:t>
            </a:r>
            <a:r>
              <a:rPr lang="en-US" sz="2400" dirty="0">
                <a:latin typeface="Times New Roman" pitchFamily="18" charset="0"/>
                <a:cs typeface="Times New Roman" pitchFamily="18" charset="0"/>
              </a:rPr>
              <a:t> on the training data.</a:t>
            </a:r>
          </a:p>
          <a:p>
            <a:pPr algn="just">
              <a:lnSpc>
                <a:spcPts val="2100"/>
              </a:lnSpc>
            </a:pPr>
            <a:r>
              <a:rPr lang="en-US" sz="2400" b="1" dirty="0">
                <a:latin typeface="Times New Roman" pitchFamily="18" charset="0"/>
                <a:cs typeface="Times New Roman" pitchFamily="18" charset="0"/>
              </a:rPr>
              <a:t>Stacking: </a:t>
            </a:r>
            <a:r>
              <a:rPr lang="en-US" sz="2400" dirty="0">
                <a:latin typeface="Times New Roman" pitchFamily="18" charset="0"/>
                <a:cs typeface="Times New Roman" pitchFamily="18" charset="0"/>
              </a:rPr>
              <a:t>Stacking is a clever way of combining the information provided by different models. With this method, a learner of any sort can be used to combine different learners’ outputs. The result can be a decrease in bias or variance determined by which combined models are used.</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 </a:t>
            </a:r>
            <a:r>
              <a:rPr lang="en-US" sz="2600" dirty="0" err="1">
                <a:solidFill>
                  <a:schemeClr val="tx1"/>
                </a:solidFill>
                <a:latin typeface="Times New Roman" pitchFamily="18" charset="0"/>
                <a:cs typeface="Times New Roman" pitchFamily="18" charset="0"/>
              </a:rPr>
              <a:t>Multi_agent</a:t>
            </a:r>
            <a:r>
              <a:rPr lang="en-US" sz="2600" dirty="0">
                <a:solidFill>
                  <a:schemeClr val="tx1"/>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Ensemble learning</a:t>
            </a: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Learning for decision making</a:t>
            </a:r>
            <a:r>
              <a:rPr lang="en-US" sz="2600" dirty="0">
                <a:latin typeface="Times New Roman" pitchFamily="18" charset="0"/>
                <a:cs typeface="Times New Roman" pitchFamily="18" charset="0"/>
              </a:rPr>
              <a:t>,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Learning for decision making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r>
              <a:rPr lang="en-US" sz="2000" dirty="0">
                <a:latin typeface="Times New Roman" pitchFamily="18" charset="0"/>
                <a:cs typeface="Times New Roman" pitchFamily="18" charset="0"/>
              </a:rPr>
              <a:t>AI systems for decision-making can be understood as lying along a spectrum according to their levels of autonomy. </a:t>
            </a:r>
          </a:p>
          <a:p>
            <a:r>
              <a:rPr lang="en-US" sz="2400" dirty="0">
                <a:latin typeface="Times New Roman" pitchFamily="18" charset="0"/>
                <a:cs typeface="Times New Roman" pitchFamily="18" charset="0"/>
              </a:rPr>
              <a:t>In some cases, human experts use AI techniques to support them in reasoning about a single, high-stakes decision. </a:t>
            </a:r>
          </a:p>
          <a:p>
            <a:r>
              <a:rPr lang="en-US" sz="2400" dirty="0">
                <a:latin typeface="Times New Roman" pitchFamily="18" charset="0"/>
                <a:cs typeface="Times New Roman" pitchFamily="18" charset="0"/>
              </a:rPr>
              <a:t>In other settings, it makes sense for an AI system to make autonomous decisions  and</a:t>
            </a:r>
          </a:p>
          <a:p>
            <a:r>
              <a:rPr lang="en-US" sz="2400" dirty="0">
                <a:latin typeface="Times New Roman" pitchFamily="18" charset="0"/>
                <a:cs typeface="Times New Roman" pitchFamily="18" charset="0"/>
              </a:rPr>
              <a:t>In between there are ‘mixed-initiative’ systems that share varying degrees of responsibility for action between humans and an AI systems</a:t>
            </a:r>
          </a:p>
          <a:p>
            <a:pPr>
              <a:buNone/>
            </a:pPr>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7891" name="Picture 3"/>
          <p:cNvPicPr>
            <a:picLocks noChangeAspect="1" noChangeArrowheads="1"/>
          </p:cNvPicPr>
          <p:nvPr/>
        </p:nvPicPr>
        <p:blipFill>
          <a:blip r:embed="rId3"/>
          <a:srcRect/>
          <a:stretch>
            <a:fillRect/>
          </a:stretch>
        </p:blipFill>
        <p:spPr bwMode="auto">
          <a:xfrm>
            <a:off x="682603" y="4074743"/>
            <a:ext cx="10601325" cy="2190750"/>
          </a:xfrm>
          <a:prstGeom prst="rect">
            <a:avLst/>
          </a:prstGeom>
          <a:noFill/>
          <a:ln w="9525">
            <a:noFill/>
            <a:miter lim="800000"/>
            <a:headEnd/>
            <a:tailEnd/>
          </a:ln>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Learning and Decision-Making Model</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2600" dirty="0">
                <a:latin typeface="Times New Roman" pitchFamily="18" charset="0"/>
                <a:cs typeface="Times New Roman" pitchFamily="18" charset="0"/>
              </a:rPr>
              <a:t>The following figure gives the architecture of the new forecasting module. </a:t>
            </a:r>
          </a:p>
          <a:p>
            <a:r>
              <a:rPr lang="en-US" sz="2600" dirty="0">
                <a:latin typeface="Times New Roman" pitchFamily="18" charset="0"/>
                <a:cs typeface="Times New Roman" pitchFamily="18" charset="0"/>
              </a:rPr>
              <a:t>Its applications vary from health-care decision making to hospitality industry and revenue management. This forecasting tool will lie beneath the decision system</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154</a:t>
            </a:fld>
            <a:endParaRPr lang="en-IN"/>
          </a:p>
        </p:txBody>
      </p:sp>
      <p:pic>
        <p:nvPicPr>
          <p:cNvPr id="11" name="Picture 10"/>
          <p:cNvPicPr>
            <a:picLocks noChangeAspect="1"/>
          </p:cNvPicPr>
          <p:nvPr/>
        </p:nvPicPr>
        <p:blipFill>
          <a:blip r:embed="rId3" cstate="print"/>
          <a:stretch>
            <a:fillRect/>
          </a:stretch>
        </p:blipFill>
        <p:spPr>
          <a:xfrm>
            <a:off x="10840720" y="136526"/>
            <a:ext cx="1275919" cy="1247775"/>
          </a:xfrm>
          <a:prstGeom prst="rect">
            <a:avLst/>
          </a:prstGeom>
          <a:noFill/>
          <a:ln>
            <a:noFill/>
          </a:ln>
        </p:spPr>
      </p:pic>
      <p:pic>
        <p:nvPicPr>
          <p:cNvPr id="1026" name="Picture 2"/>
          <p:cNvPicPr>
            <a:picLocks noChangeAspect="1" noChangeArrowheads="1"/>
          </p:cNvPicPr>
          <p:nvPr/>
        </p:nvPicPr>
        <p:blipFill>
          <a:blip r:embed="rId4"/>
          <a:srcRect/>
          <a:stretch>
            <a:fillRect/>
          </a:stretch>
        </p:blipFill>
        <p:spPr bwMode="auto">
          <a:xfrm>
            <a:off x="3303587" y="2769961"/>
            <a:ext cx="4772025" cy="3524250"/>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Learning and Decision-Making Model</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600" dirty="0">
                <a:latin typeface="Times New Roman" pitchFamily="18" charset="0"/>
                <a:cs typeface="Times New Roman" pitchFamily="18" charset="0"/>
              </a:rPr>
              <a:t>Complete decision-system architecture for decision making based on incremental learning is depicted in figure below. </a:t>
            </a:r>
          </a:p>
          <a:p>
            <a:pPr algn="just"/>
            <a:r>
              <a:rPr lang="en-US" sz="2600" dirty="0">
                <a:latin typeface="Times New Roman" pitchFamily="18" charset="0"/>
                <a:cs typeface="Times New Roman" pitchFamily="18" charset="0"/>
              </a:rPr>
              <a:t>The decision manager is responsible for decision making and works on historical data and behavior mapping. Qualitative inputs and incremental quantitative inputs facilitate decision making.</a:t>
            </a:r>
          </a:p>
          <a:p>
            <a:endParaRPr lang="en-US" sz="2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155</a:t>
            </a:fld>
            <a:endParaRPr lang="en-IN"/>
          </a:p>
        </p:txBody>
      </p:sp>
      <p:pic>
        <p:nvPicPr>
          <p:cNvPr id="11" name="Picture 10"/>
          <p:cNvPicPr>
            <a:picLocks noChangeAspect="1"/>
          </p:cNvPicPr>
          <p:nvPr/>
        </p:nvPicPr>
        <p:blipFill>
          <a:blip r:embed="rId3" cstate="print"/>
          <a:stretch>
            <a:fillRect/>
          </a:stretch>
        </p:blipFill>
        <p:spPr>
          <a:xfrm>
            <a:off x="10840720" y="136526"/>
            <a:ext cx="1275919" cy="1247775"/>
          </a:xfrm>
          <a:prstGeom prst="rect">
            <a:avLst/>
          </a:prstGeom>
          <a:noFill/>
          <a:ln>
            <a:noFill/>
          </a:ln>
        </p:spPr>
      </p:pic>
      <p:pic>
        <p:nvPicPr>
          <p:cNvPr id="2051" name="Picture 3"/>
          <p:cNvPicPr>
            <a:picLocks noChangeAspect="1" noChangeArrowheads="1"/>
          </p:cNvPicPr>
          <p:nvPr/>
        </p:nvPicPr>
        <p:blipFill>
          <a:blip r:embed="rId4"/>
          <a:srcRect/>
          <a:stretch>
            <a:fillRect/>
          </a:stretch>
        </p:blipFill>
        <p:spPr bwMode="auto">
          <a:xfrm>
            <a:off x="4662484" y="3069318"/>
            <a:ext cx="4713743" cy="3287939"/>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 </a:t>
            </a:r>
            <a:r>
              <a:rPr lang="en-US" sz="2600" dirty="0" err="1">
                <a:solidFill>
                  <a:schemeClr val="tx1"/>
                </a:solidFill>
                <a:latin typeface="Times New Roman" pitchFamily="18" charset="0"/>
                <a:cs typeface="Times New Roman" pitchFamily="18" charset="0"/>
              </a:rPr>
              <a:t>Multi_agent</a:t>
            </a:r>
            <a:r>
              <a:rPr lang="en-US" sz="2600" dirty="0">
                <a:solidFill>
                  <a:schemeClr val="tx1"/>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Ensemble learning, Learning for decision making, </a:t>
            </a:r>
            <a:r>
              <a:rPr lang="en-US" sz="2600" dirty="0">
                <a:solidFill>
                  <a:srgbClr val="FF0000"/>
                </a:solidFill>
                <a:latin typeface="Times New Roman" pitchFamily="18" charset="0"/>
                <a:cs typeface="Times New Roman" pitchFamily="18" charset="0"/>
              </a:rPr>
              <a:t>Distributed learning</a:t>
            </a:r>
            <a:r>
              <a:rPr lang="en-US" sz="2600" dirty="0">
                <a:solidFill>
                  <a:schemeClr val="tx1"/>
                </a:solidFill>
                <a:latin typeface="Times New Roman" pitchFamily="18" charset="0"/>
                <a:cs typeface="Times New Roman" pitchFamily="18" charset="0"/>
              </a:rPr>
              <a:t>,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Distributed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3200" dirty="0">
                <a:latin typeface="Times New Roman" pitchFamily="18" charset="0"/>
                <a:cs typeface="Times New Roman" pitchFamily="18" charset="0"/>
              </a:rPr>
              <a:t>Distributed machine learning refers to </a:t>
            </a:r>
            <a:r>
              <a:rPr lang="en-US" sz="3200" dirty="0" err="1">
                <a:latin typeface="Times New Roman" pitchFamily="18" charset="0"/>
                <a:cs typeface="Times New Roman" pitchFamily="18" charset="0"/>
              </a:rPr>
              <a:t>multinode</a:t>
            </a:r>
            <a:r>
              <a:rPr lang="en-US" sz="3200" dirty="0">
                <a:latin typeface="Times New Roman" pitchFamily="18" charset="0"/>
                <a:cs typeface="Times New Roman" pitchFamily="18" charset="0"/>
              </a:rPr>
              <a:t> machine learning algorithms and systems that are designed to improve performance, increase accuracy, and scale to larger input data sizes.</a:t>
            </a:r>
          </a:p>
          <a:p>
            <a:r>
              <a:rPr lang="en-US" sz="3200" dirty="0">
                <a:latin typeface="Times New Roman" pitchFamily="18" charset="0"/>
                <a:cs typeface="Times New Roman" pitchFamily="18" charset="0"/>
              </a:rPr>
              <a:t>Increasing the input data size for many algorithms can significantly reduce the learning error and can often be more effective than using more complex methods</a:t>
            </a:r>
          </a:p>
          <a:p>
            <a:r>
              <a:rPr lang="en-US" sz="3200" dirty="0">
                <a:latin typeface="Times New Roman" pitchFamily="18" charset="0"/>
                <a:cs typeface="Times New Roman" pitchFamily="18" charset="0"/>
              </a:rPr>
              <a:t>Distributed machine learning allows companies, researchers, and individuals to make informed decisions and draw meaningful conclusions from large amounts of data</a:t>
            </a: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Distributed ML Framework</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074" name="Picture 2"/>
          <p:cNvPicPr>
            <a:picLocks noChangeAspect="1" noChangeArrowheads="1"/>
          </p:cNvPicPr>
          <p:nvPr/>
        </p:nvPicPr>
        <p:blipFill>
          <a:blip r:embed="rId3"/>
          <a:srcRect/>
          <a:stretch>
            <a:fillRect/>
          </a:stretch>
        </p:blipFill>
        <p:spPr bwMode="auto">
          <a:xfrm>
            <a:off x="505279" y="1485220"/>
            <a:ext cx="8493578" cy="4835629"/>
          </a:xfrm>
          <a:prstGeom prst="rect">
            <a:avLst/>
          </a:prstGeom>
          <a:noFill/>
          <a:ln w="9525">
            <a:noFill/>
            <a:miter lim="800000"/>
            <a:headEnd/>
            <a:tailEnd/>
          </a:ln>
          <a:effec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Data parallelism</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4098" name="Picture 2"/>
          <p:cNvPicPr>
            <a:picLocks noChangeAspect="1" noChangeArrowheads="1"/>
          </p:cNvPicPr>
          <p:nvPr/>
        </p:nvPicPr>
        <p:blipFill>
          <a:blip r:embed="rId3"/>
          <a:srcRect/>
          <a:stretch>
            <a:fillRect/>
          </a:stretch>
        </p:blipFill>
        <p:spPr bwMode="auto">
          <a:xfrm>
            <a:off x="461055" y="1554163"/>
            <a:ext cx="8105775" cy="456247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16</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The Planning System </a:t>
            </a:r>
            <a:r>
              <a:rPr lang="en-US" b="1" dirty="0">
                <a:solidFill>
                  <a:srgbClr val="FF0000"/>
                </a:solidFill>
              </a:rPr>
              <a:t>Strips</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pic>
        <p:nvPicPr>
          <p:cNvPr id="2050" name="Picture 2"/>
          <p:cNvPicPr>
            <a:picLocks noChangeAspect="1" noChangeArrowheads="1"/>
          </p:cNvPicPr>
          <p:nvPr/>
        </p:nvPicPr>
        <p:blipFill>
          <a:blip r:embed="rId4"/>
          <a:srcRect/>
          <a:stretch>
            <a:fillRect/>
          </a:stretch>
        </p:blipFill>
        <p:spPr bwMode="auto">
          <a:xfrm>
            <a:off x="2818357" y="1653435"/>
            <a:ext cx="5198302" cy="4947519"/>
          </a:xfrm>
          <a:prstGeom prst="rect">
            <a:avLst/>
          </a:prstGeom>
          <a:noFill/>
          <a:ln w="9525">
            <a:noFill/>
            <a:miter lim="800000"/>
            <a:headEnd/>
            <a:tailEnd/>
          </a:ln>
          <a:effectLst/>
        </p:spPr>
      </p:pic>
    </p:spTree>
    <p:extLst>
      <p:ext uri="{BB962C8B-B14F-4D97-AF65-F5344CB8AC3E}">
        <p14:creationId xmlns:p14="http://schemas.microsoft.com/office/powerpoint/2010/main" val="40703632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Model parallelism</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5122" name="Picture 2"/>
          <p:cNvPicPr>
            <a:picLocks noChangeAspect="1" noChangeArrowheads="1"/>
          </p:cNvPicPr>
          <p:nvPr/>
        </p:nvPicPr>
        <p:blipFill>
          <a:blip r:embed="rId3"/>
          <a:srcRect/>
          <a:stretch>
            <a:fillRect/>
          </a:stretch>
        </p:blipFill>
        <p:spPr bwMode="auto">
          <a:xfrm>
            <a:off x="464458" y="1504204"/>
            <a:ext cx="6749142" cy="4804668"/>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Distributed ML algorithms -Challenges</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6146" name="Picture 2"/>
          <p:cNvPicPr>
            <a:picLocks noChangeAspect="1" noChangeArrowheads="1"/>
          </p:cNvPicPr>
          <p:nvPr/>
        </p:nvPicPr>
        <p:blipFill>
          <a:blip r:embed="rId3"/>
          <a:srcRect/>
          <a:stretch>
            <a:fillRect/>
          </a:stretch>
        </p:blipFill>
        <p:spPr bwMode="auto">
          <a:xfrm>
            <a:off x="489631" y="1545092"/>
            <a:ext cx="10892310" cy="3534908"/>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 </a:t>
            </a:r>
            <a:r>
              <a:rPr lang="en-US" sz="2600" dirty="0" err="1">
                <a:solidFill>
                  <a:schemeClr val="tx1"/>
                </a:solidFill>
                <a:latin typeface="Times New Roman" pitchFamily="18" charset="0"/>
                <a:cs typeface="Times New Roman" pitchFamily="18" charset="0"/>
              </a:rPr>
              <a:t>Multi_agent</a:t>
            </a:r>
            <a:r>
              <a:rPr lang="en-US" sz="2600" dirty="0">
                <a:solidFill>
                  <a:schemeClr val="tx1"/>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Ensemble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Learning for decision making</a:t>
            </a:r>
            <a:r>
              <a:rPr lang="en-US" sz="2600" dirty="0">
                <a:latin typeface="Times New Roman" pitchFamily="18" charset="0"/>
                <a:cs typeface="Times New Roman" pitchFamily="18" charset="0"/>
              </a:rPr>
              <a:t>, Distributed learning, </a:t>
            </a:r>
            <a:r>
              <a:rPr lang="en-US" sz="2600" dirty="0">
                <a:solidFill>
                  <a:srgbClr val="FF0000"/>
                </a:solidFill>
                <a:latin typeface="Times New Roman" pitchFamily="18" charset="0"/>
                <a:cs typeface="Times New Roman" pitchFamily="18" charset="0"/>
              </a:rPr>
              <a:t>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Speedup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Speedup learning is a branch of machine learning that studies learning mechanisms for speeding up problem solvers based on problem solving experience.</a:t>
            </a:r>
          </a:p>
          <a:p>
            <a:pPr algn="just"/>
            <a:r>
              <a:rPr lang="en-US" dirty="0">
                <a:latin typeface="Times New Roman" pitchFamily="18" charset="0"/>
                <a:cs typeface="Times New Roman" pitchFamily="18" charset="0"/>
              </a:rPr>
              <a:t>The input to a speedup learner typically consists of observations of prior problem-solving experience, which may include traces of the problem solver’s operations and/or solutions to solved problems.</a:t>
            </a:r>
          </a:p>
          <a:p>
            <a:pPr algn="just"/>
            <a:r>
              <a:rPr lang="en-US" dirty="0">
                <a:latin typeface="Times New Roman" pitchFamily="18" charset="0"/>
                <a:cs typeface="Times New Roman" pitchFamily="18" charset="0"/>
              </a:rPr>
              <a:t>The output is knowledge that the problem solver can exploit to find solutions more quickly than before learning without seriously effecting solution quality</a:t>
            </a:r>
          </a:p>
          <a:p>
            <a:pPr algn="just"/>
            <a:r>
              <a:rPr lang="en-US" dirty="0">
                <a:latin typeface="Times New Roman" pitchFamily="18" charset="0"/>
                <a:cs typeface="Times New Roman" pitchFamily="18" charset="0"/>
              </a:rPr>
              <a:t>The most distinctive feature of speedup learning, compared to most branches of machine learning, is that the learned knowledge does not provide the problem solver with the ability to solve new problem instances. Rather, the learned knowledge is intended solely to facilitate faster solution times compared to the solver without the knowledge.</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Speedup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dirty="0"/>
              <a:t>GENERAL IDEA</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8914" name="Picture 2"/>
          <p:cNvPicPr>
            <a:picLocks noChangeAspect="1" noChangeArrowheads="1"/>
          </p:cNvPicPr>
          <p:nvPr/>
        </p:nvPicPr>
        <p:blipFill>
          <a:blip r:embed="rId3"/>
          <a:srcRect/>
          <a:stretch>
            <a:fillRect/>
          </a:stretch>
        </p:blipFill>
        <p:spPr bwMode="auto">
          <a:xfrm>
            <a:off x="2917371" y="1528175"/>
            <a:ext cx="6572077" cy="4813091"/>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Speedup learning -Types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lnSpcReduction="10000"/>
          </a:bodyPr>
          <a:lstStyle/>
          <a:p>
            <a:pPr algn="just">
              <a:buNone/>
            </a:pPr>
            <a:endParaRPr lang="en-US" dirty="0">
              <a:solidFill>
                <a:srgbClr val="FF0000"/>
              </a:solidFill>
              <a:latin typeface="Times New Roman" pitchFamily="18" charset="0"/>
              <a:cs typeface="Times New Roman" pitchFamily="18" charset="0"/>
            </a:endParaRPr>
          </a:p>
          <a:p>
            <a:pPr algn="just">
              <a:buNone/>
            </a:pPr>
            <a:r>
              <a:rPr lang="en-US" dirty="0">
                <a:solidFill>
                  <a:srgbClr val="FF0000"/>
                </a:solidFill>
                <a:latin typeface="Times New Roman" pitchFamily="18" charset="0"/>
                <a:cs typeface="Times New Roman" pitchFamily="18" charset="0"/>
              </a:rPr>
              <a:t>Intra-Problem versus Inter-Problem Speedup</a:t>
            </a:r>
            <a:r>
              <a:rPr lang="en-US" dirty="0">
                <a:latin typeface="Times New Roman" pitchFamily="18" charset="0"/>
                <a:cs typeface="Times New Roman" pitchFamily="18" charset="0"/>
              </a:rPr>
              <a:t> </a:t>
            </a:r>
          </a:p>
          <a:p>
            <a:pPr algn="just">
              <a:buNone/>
            </a:pP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Intra-problem speedup learning is when knowledge is learned during the solution of the current problem instance and is only applicable to speeding up the solution of the current instance. After a solution is found, the knowledge is discarded as it is not applicable to future instances.</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Inter-problem speedup learning is when the learned knowledge is applicable not only to the problem(s) it was learned on but also to new problems encountered in the future</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Speedup learning Examples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r>
              <a:rPr lang="en-US" dirty="0">
                <a:latin typeface="Times New Roman" pitchFamily="18" charset="0"/>
                <a:cs typeface="Times New Roman" pitchFamily="18" charset="0"/>
              </a:rPr>
              <a:t>Much of the speedup learning work arising from research in AI search and constraint satisfaction falls into the intra-problem paradigm. </a:t>
            </a:r>
          </a:p>
          <a:p>
            <a:pPr algn="just"/>
            <a:r>
              <a:rPr lang="en-US" dirty="0">
                <a:latin typeface="Times New Roman" pitchFamily="18" charset="0"/>
                <a:cs typeface="Times New Roman" pitchFamily="18" charset="0"/>
              </a:rPr>
              <a:t>The most common forms of learning are deductive and are based on computing explanations of “search failures” that occur during the solution of a particular problem. </a:t>
            </a:r>
          </a:p>
          <a:p>
            <a:pPr algn="just"/>
            <a:r>
              <a:rPr lang="en-US" dirty="0">
                <a:latin typeface="Times New Roman" pitchFamily="18" charset="0"/>
                <a:cs typeface="Times New Roman" pitchFamily="18" charset="0"/>
              </a:rPr>
              <a:t>Here a search failure typically corresponds to a point where the problem solver must backtrack. </a:t>
            </a:r>
          </a:p>
          <a:p>
            <a:pPr algn="just"/>
            <a:r>
              <a:rPr lang="en-US" dirty="0">
                <a:latin typeface="Times New Roman" pitchFamily="18" charset="0"/>
                <a:cs typeface="Times New Roman" pitchFamily="18" charset="0"/>
              </a:rPr>
              <a:t>By computing and forming such failure explanations the problem solver is typically able to avoid similar types of failures in the future by detecting that a search path will lead to failure without fully exploring that path.</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ctr">
              <a:buNone/>
            </a:pPr>
            <a:endParaRPr lang="en-US" sz="4000" dirty="0">
              <a:latin typeface="Times New Roman" pitchFamily="18" charset="0"/>
              <a:cs typeface="Times New Roman" pitchFamily="18" charset="0"/>
            </a:endParaRPr>
          </a:p>
          <a:p>
            <a:pPr algn="ctr">
              <a:buNone/>
            </a:pPr>
            <a:endParaRPr lang="en-US" sz="4000" dirty="0">
              <a:latin typeface="Times New Roman" pitchFamily="18" charset="0"/>
              <a:cs typeface="Times New Roman" pitchFamily="18" charset="0"/>
            </a:endParaRPr>
          </a:p>
          <a:p>
            <a:pPr algn="ctr">
              <a:buNone/>
            </a:pPr>
            <a:endParaRPr lang="en-US" sz="4000" dirty="0">
              <a:solidFill>
                <a:srgbClr val="FF0000"/>
              </a:solidFill>
              <a:latin typeface="Times New Roman" pitchFamily="18" charset="0"/>
              <a:cs typeface="Times New Roman" pitchFamily="18" charset="0"/>
            </a:endParaRPr>
          </a:p>
          <a:p>
            <a:pPr algn="ctr">
              <a:buNone/>
            </a:pPr>
            <a:r>
              <a:rPr lang="en-US" sz="4000" b="1" dirty="0">
                <a:solidFill>
                  <a:srgbClr val="00B0F0"/>
                </a:solidFill>
                <a:latin typeface="Times New Roman" pitchFamily="18" charset="0"/>
                <a:cs typeface="Times New Roman" pitchFamily="18" charset="0"/>
              </a:rPr>
              <a:t>Thank you</a:t>
            </a:r>
          </a:p>
          <a:p>
            <a:pPr algn="just"/>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17</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The Planning System </a:t>
            </a:r>
            <a:r>
              <a:rPr lang="en-US" b="1" dirty="0">
                <a:solidFill>
                  <a:srgbClr val="FF0000"/>
                </a:solidFill>
              </a:rPr>
              <a:t>Strips</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pic>
        <p:nvPicPr>
          <p:cNvPr id="3077" name="Picture 5"/>
          <p:cNvPicPr>
            <a:picLocks noChangeAspect="1" noChangeArrowheads="1"/>
          </p:cNvPicPr>
          <p:nvPr/>
        </p:nvPicPr>
        <p:blipFill>
          <a:blip r:embed="rId4"/>
          <a:srcRect/>
          <a:stretch>
            <a:fillRect/>
          </a:stretch>
        </p:blipFill>
        <p:spPr bwMode="auto">
          <a:xfrm>
            <a:off x="591790" y="1797290"/>
            <a:ext cx="8978095" cy="4749031"/>
          </a:xfrm>
          <a:prstGeom prst="rect">
            <a:avLst/>
          </a:prstGeom>
          <a:noFill/>
          <a:ln w="9525">
            <a:noFill/>
            <a:miter lim="800000"/>
            <a:headEnd/>
            <a:tailEnd/>
          </a:ln>
          <a:effectLst/>
        </p:spPr>
      </p:pic>
    </p:spTree>
    <p:extLst>
      <p:ext uri="{BB962C8B-B14F-4D97-AF65-F5344CB8AC3E}">
        <p14:creationId xmlns:p14="http://schemas.microsoft.com/office/powerpoint/2010/main" val="407036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18</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Goal Stack Planning</a:t>
            </a:r>
            <a:endParaRPr lang="en-US" b="1" dirty="0">
              <a:solidFill>
                <a:srgbClr val="FF0000"/>
              </a:solidFill>
            </a:endParaRP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pic>
        <p:nvPicPr>
          <p:cNvPr id="4098" name="Picture 2"/>
          <p:cNvPicPr>
            <a:picLocks noChangeAspect="1" noChangeArrowheads="1"/>
          </p:cNvPicPr>
          <p:nvPr/>
        </p:nvPicPr>
        <p:blipFill>
          <a:blip r:embed="rId4"/>
          <a:srcRect/>
          <a:stretch>
            <a:fillRect/>
          </a:stretch>
        </p:blipFill>
        <p:spPr bwMode="auto">
          <a:xfrm>
            <a:off x="967961" y="1965087"/>
            <a:ext cx="8611467" cy="4531798"/>
          </a:xfrm>
          <a:prstGeom prst="rect">
            <a:avLst/>
          </a:prstGeom>
          <a:noFill/>
          <a:ln w="9525">
            <a:noFill/>
            <a:miter lim="800000"/>
            <a:headEnd/>
            <a:tailEnd/>
          </a:ln>
          <a:effectLst/>
        </p:spPr>
      </p:pic>
    </p:spTree>
    <p:extLst>
      <p:ext uri="{BB962C8B-B14F-4D97-AF65-F5344CB8AC3E}">
        <p14:creationId xmlns:p14="http://schemas.microsoft.com/office/powerpoint/2010/main" val="4070363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290" name="Google Shape;290;p31"/>
          <p:cNvSpPr txBox="1">
            <a:spLocks noGrp="1"/>
          </p:cNvSpPr>
          <p:nvPr>
            <p:ph type="body" idx="1"/>
          </p:nvPr>
        </p:nvSpPr>
        <p:spPr>
          <a:xfrm>
            <a:off x="1981200" y="1447800"/>
            <a:ext cx="7848600" cy="49530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1800"/>
              <a:buNone/>
            </a:pPr>
            <a:r>
              <a:rPr lang="en-US" sz="1800"/>
              <a:t>Problem solver relies on </a:t>
            </a:r>
            <a:endParaRPr/>
          </a:p>
          <a:p>
            <a:pPr marL="342900" indent="-342900">
              <a:spcBef>
                <a:spcPts val="360"/>
              </a:spcBef>
              <a:buClr>
                <a:schemeClr val="dk1"/>
              </a:buClr>
              <a:buSzPts val="1800"/>
            </a:pPr>
            <a:r>
              <a:rPr lang="en-US" sz="1800"/>
              <a:t>A database that describes the current situation.</a:t>
            </a:r>
            <a:endParaRPr/>
          </a:p>
          <a:p>
            <a:pPr marL="342900" indent="-342900">
              <a:spcBef>
                <a:spcPts val="360"/>
              </a:spcBef>
              <a:buClr>
                <a:schemeClr val="dk1"/>
              </a:buClr>
              <a:buSzPts val="1800"/>
            </a:pPr>
            <a:r>
              <a:rPr lang="en-US" sz="1800"/>
              <a:t>Set of operators with precondition, add and delete lists. </a:t>
            </a:r>
            <a:endParaRPr/>
          </a:p>
          <a:p>
            <a:pPr marL="342900" indent="-342900">
              <a:spcBef>
                <a:spcPts val="360"/>
              </a:spcBef>
              <a:buClr>
                <a:schemeClr val="dk1"/>
              </a:buClr>
              <a:buSzPts val="1800"/>
              <a:buNone/>
            </a:pPr>
            <a:r>
              <a:rPr lang="en-US" sz="1800"/>
              <a:t>Let us assume that the goal to be satisfied is:</a:t>
            </a:r>
            <a:endParaRPr/>
          </a:p>
          <a:p>
            <a:pPr marL="342900" indent="-342900">
              <a:spcBef>
                <a:spcPts val="360"/>
              </a:spcBef>
              <a:buClr>
                <a:schemeClr val="dk1"/>
              </a:buClr>
              <a:buSzPts val="1800"/>
              <a:buNone/>
            </a:pPr>
            <a:br>
              <a:rPr lang="en-US" sz="1800"/>
            </a:br>
            <a:r>
              <a:rPr lang="en-US" sz="1800"/>
              <a:t>                   </a:t>
            </a:r>
            <a:r>
              <a:rPr lang="en-US" sz="1800" b="1"/>
              <a:t>GOAL = G1 ^ G2 ^ … ^Gn</a:t>
            </a:r>
            <a:endParaRPr sz="1800"/>
          </a:p>
          <a:p>
            <a:pPr marL="342900" indent="-342900">
              <a:spcBef>
                <a:spcPts val="360"/>
              </a:spcBef>
              <a:buClr>
                <a:schemeClr val="dk1"/>
              </a:buClr>
              <a:buSzPts val="1800"/>
              <a:buNone/>
            </a:pPr>
            <a:r>
              <a:rPr lang="en-US" sz="1800"/>
              <a:t>Sub-goals G1, G2, … Gn are stacked with compound goal G1 ^ G2 ^ …^ Gn at the bottom.</a:t>
            </a:r>
            <a:endParaRPr/>
          </a:p>
          <a:p>
            <a:pPr marL="342900" indent="-342900">
              <a:spcBef>
                <a:spcPts val="360"/>
              </a:spcBef>
              <a:buClr>
                <a:schemeClr val="dk1"/>
              </a:buClr>
              <a:buSzPts val="1800"/>
              <a:buNone/>
            </a:pPr>
            <a:r>
              <a:rPr lang="en-US" sz="1800"/>
              <a:t>  </a:t>
            </a:r>
            <a:endParaRPr/>
          </a:p>
          <a:p>
            <a:pPr marL="342900" indent="-342900">
              <a:spcBef>
                <a:spcPts val="360"/>
              </a:spcBef>
              <a:buClr>
                <a:schemeClr val="dk1"/>
              </a:buClr>
              <a:buSzPts val="1800"/>
              <a:buNone/>
            </a:pPr>
            <a:r>
              <a:rPr lang="en-US" sz="1800" b="1"/>
              <a:t>                  Top                               G1</a:t>
            </a:r>
            <a:endParaRPr sz="1800"/>
          </a:p>
          <a:p>
            <a:pPr marL="342900" indent="-342900">
              <a:spcBef>
                <a:spcPts val="360"/>
              </a:spcBef>
              <a:buClr>
                <a:schemeClr val="dk1"/>
              </a:buClr>
              <a:buSzPts val="1800"/>
              <a:buNone/>
            </a:pPr>
            <a:r>
              <a:rPr lang="en-US" sz="1800" b="1"/>
              <a:t>                                                        G2</a:t>
            </a:r>
            <a:endParaRPr sz="1800"/>
          </a:p>
          <a:p>
            <a:pPr marL="342900" indent="-342900">
              <a:spcBef>
                <a:spcPts val="360"/>
              </a:spcBef>
              <a:buClr>
                <a:schemeClr val="dk1"/>
              </a:buClr>
              <a:buSzPts val="1800"/>
              <a:buNone/>
            </a:pPr>
            <a:r>
              <a:rPr lang="en-US" sz="1800" b="1"/>
              <a:t>                                                   :</a:t>
            </a:r>
            <a:endParaRPr sz="1800"/>
          </a:p>
          <a:p>
            <a:pPr marL="342900" indent="-342900">
              <a:spcBef>
                <a:spcPts val="360"/>
              </a:spcBef>
              <a:buClr>
                <a:schemeClr val="dk1"/>
              </a:buClr>
              <a:buSzPts val="1800"/>
              <a:buNone/>
            </a:pPr>
            <a:br>
              <a:rPr lang="en-US" sz="1800"/>
            </a:br>
            <a:r>
              <a:rPr lang="en-US" sz="1800" b="1"/>
              <a:t>                                                  Gn </a:t>
            </a:r>
            <a:endParaRPr sz="1800"/>
          </a:p>
          <a:p>
            <a:pPr marL="342900" indent="-342900">
              <a:spcBef>
                <a:spcPts val="360"/>
              </a:spcBef>
              <a:buClr>
                <a:schemeClr val="dk1"/>
              </a:buClr>
              <a:buSzPts val="1800"/>
              <a:buNone/>
            </a:pPr>
            <a:r>
              <a:rPr lang="en-US" sz="1800" b="1"/>
              <a:t>                     Bottom                 G1 ^ G2 ^ … ^ G4</a:t>
            </a:r>
            <a:endParaRPr/>
          </a:p>
          <a:p>
            <a:pPr marL="342900" indent="-342900">
              <a:spcBef>
                <a:spcPts val="360"/>
              </a:spcBef>
              <a:buClr>
                <a:schemeClr val="dk1"/>
              </a:buClr>
              <a:buSzPts val="1800"/>
              <a:buNone/>
            </a:pPr>
            <a:r>
              <a:rPr lang="en-US" sz="1800"/>
              <a:t>At each step of problem solving process, the top goal on the stack is pursued.</a:t>
            </a:r>
            <a:endParaRPr/>
          </a:p>
          <a:p>
            <a:pPr marL="342900" indent="-342900">
              <a:spcBef>
                <a:spcPts val="360"/>
              </a:spcBef>
              <a:buClr>
                <a:schemeClr val="dk1"/>
              </a:buClr>
              <a:buSzPts val="1800"/>
              <a:buNone/>
            </a:pPr>
            <a:endParaRPr sz="1800"/>
          </a:p>
        </p:txBody>
      </p:sp>
      <p:sp>
        <p:nvSpPr>
          <p:cNvPr id="291" name="Google Shape;291;p31"/>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19</a:t>
            </a:fld>
            <a:endParaRPr/>
          </a:p>
        </p:txBody>
      </p:sp>
      <p:pic>
        <p:nvPicPr>
          <p:cNvPr id="292" name="Google Shape;292;p31"/>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293" name="Google Shape;293;p31"/>
          <p:cNvSpPr/>
          <p:nvPr/>
        </p:nvSpPr>
        <p:spPr>
          <a:xfrm>
            <a:off x="1918306" y="3048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a:t>
            </a:r>
            <a:endParaRPr sz="3200" b="1">
              <a:solidFill>
                <a:schemeClr val="dk1"/>
              </a:solidFill>
              <a:latin typeface="Calibri"/>
              <a:ea typeface="Calibri"/>
              <a:cs typeface="Calibri"/>
              <a:sym typeface="Calibri"/>
            </a:endParaRPr>
          </a:p>
        </p:txBody>
      </p:sp>
      <p:sp>
        <p:nvSpPr>
          <p:cNvPr id="294" name="Google Shape;294;p31"/>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4070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p>
          <a:p>
            <a:r>
              <a:rPr lang="en-US" sz="2600" dirty="0"/>
              <a:t> </a:t>
            </a:r>
            <a:r>
              <a:rPr lang="en-US" sz="2600" dirty="0">
                <a:solidFill>
                  <a:srgbClr val="FF0000"/>
                </a:solidFill>
                <a:latin typeface="Times New Roman" pitchFamily="18" charset="0"/>
                <a:cs typeface="Times New Roman" pitchFamily="18" charset="0"/>
              </a:rPr>
              <a:t>Planning- Planning problems, Simple planning agent, Planning languages</a:t>
            </a:r>
          </a:p>
          <a:p>
            <a:r>
              <a:rPr lang="en-US" sz="2600" dirty="0">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pPr>
              <a:buNone/>
            </a:pPr>
            <a:endParaRPr lang="en-US" sz="3200" dirty="0"/>
          </a:p>
          <a:p>
            <a:pPr>
              <a:buFont typeface="Wingdings" pitchFamily="2" charset="2"/>
              <a:buChar char="Ø"/>
            </a:pPr>
            <a:endParaRPr lang="en-US" sz="3200" dirty="0"/>
          </a:p>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20</a:t>
            </a:fld>
            <a:endParaRPr>
              <a:solidFill>
                <a:srgbClr val="888888"/>
              </a:solidFill>
              <a:latin typeface="Calibri"/>
              <a:ea typeface="Calibri"/>
              <a:cs typeface="Calibri"/>
              <a:sym typeface="Calibri"/>
            </a:endParaRPr>
          </a:p>
        </p:txBody>
      </p:sp>
      <p:sp>
        <p:nvSpPr>
          <p:cNvPr id="300" name="Google Shape;300;p32"/>
          <p:cNvSpPr/>
          <p:nvPr/>
        </p:nvSpPr>
        <p:spPr>
          <a:xfrm>
            <a:off x="2813050" y="1262063"/>
            <a:ext cx="4572000" cy="5334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Place goal in goal stack:</a:t>
            </a:r>
            <a:endParaRPr/>
          </a:p>
        </p:txBody>
      </p:sp>
      <p:sp>
        <p:nvSpPr>
          <p:cNvPr id="301" name="Google Shape;301;p32"/>
          <p:cNvSpPr/>
          <p:nvPr/>
        </p:nvSpPr>
        <p:spPr>
          <a:xfrm>
            <a:off x="5386389" y="2001839"/>
            <a:ext cx="1114425" cy="484187"/>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2000"/>
              </a:lnSpc>
            </a:pPr>
            <a:r>
              <a:rPr lang="en-US" sz="3000" b="1">
                <a:solidFill>
                  <a:schemeClr val="dk1"/>
                </a:solidFill>
                <a:latin typeface="Calibri"/>
                <a:ea typeface="Calibri"/>
                <a:cs typeface="Calibri"/>
                <a:sym typeface="Calibri"/>
              </a:rPr>
              <a:t>Goal1</a:t>
            </a:r>
            <a:endParaRPr/>
          </a:p>
        </p:txBody>
      </p:sp>
      <p:cxnSp>
        <p:nvCxnSpPr>
          <p:cNvPr id="302" name="Google Shape;302;p32"/>
          <p:cNvCxnSpPr/>
          <p:nvPr/>
        </p:nvCxnSpPr>
        <p:spPr>
          <a:xfrm>
            <a:off x="4419601" y="2500313"/>
            <a:ext cx="3300413" cy="0"/>
          </a:xfrm>
          <a:prstGeom prst="straightConnector1">
            <a:avLst/>
          </a:prstGeom>
          <a:noFill/>
          <a:ln w="76200" cap="flat" cmpd="sng">
            <a:solidFill>
              <a:schemeClr val="dk1"/>
            </a:solidFill>
            <a:prstDash val="solid"/>
            <a:round/>
            <a:headEnd type="none" w="med" len="med"/>
            <a:tailEnd type="none" w="med" len="med"/>
          </a:ln>
        </p:spPr>
      </p:cxnSp>
      <p:sp>
        <p:nvSpPr>
          <p:cNvPr id="303" name="Google Shape;303;p32"/>
          <p:cNvSpPr/>
          <p:nvPr/>
        </p:nvSpPr>
        <p:spPr>
          <a:xfrm>
            <a:off x="2813050" y="2713038"/>
            <a:ext cx="4927600" cy="10160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Considering top Goal1,</a:t>
            </a:r>
            <a:endParaRPr/>
          </a:p>
          <a:p>
            <a:pPr rtl="1">
              <a:lnSpc>
                <a:spcPct val="88000"/>
              </a:lnSpc>
            </a:pPr>
            <a:r>
              <a:rPr lang="en-US" sz="3600">
                <a:solidFill>
                  <a:schemeClr val="dk1"/>
                </a:solidFill>
                <a:latin typeface="Calibri"/>
                <a:ea typeface="Calibri"/>
                <a:cs typeface="Calibri"/>
                <a:sym typeface="Calibri"/>
              </a:rPr>
              <a:t>place onto it its sub-goals:</a:t>
            </a:r>
            <a:endParaRPr/>
          </a:p>
        </p:txBody>
      </p:sp>
      <p:sp>
        <p:nvSpPr>
          <p:cNvPr id="304" name="Google Shape;304;p32"/>
          <p:cNvSpPr/>
          <p:nvPr/>
        </p:nvSpPr>
        <p:spPr>
          <a:xfrm>
            <a:off x="5322889" y="4672014"/>
            <a:ext cx="1114425" cy="484187"/>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2000"/>
              </a:lnSpc>
            </a:pPr>
            <a:r>
              <a:rPr lang="en-US" sz="3000" b="1">
                <a:solidFill>
                  <a:schemeClr val="dk1"/>
                </a:solidFill>
                <a:latin typeface="Calibri"/>
                <a:ea typeface="Calibri"/>
                <a:cs typeface="Calibri"/>
                <a:sym typeface="Calibri"/>
              </a:rPr>
              <a:t>Goal1</a:t>
            </a:r>
            <a:endParaRPr/>
          </a:p>
        </p:txBody>
      </p:sp>
      <p:cxnSp>
        <p:nvCxnSpPr>
          <p:cNvPr id="305" name="Google Shape;305;p32"/>
          <p:cNvCxnSpPr/>
          <p:nvPr/>
        </p:nvCxnSpPr>
        <p:spPr>
          <a:xfrm>
            <a:off x="4159250" y="5170488"/>
            <a:ext cx="3917950" cy="0"/>
          </a:xfrm>
          <a:prstGeom prst="straightConnector1">
            <a:avLst/>
          </a:prstGeom>
          <a:noFill/>
          <a:ln w="76200" cap="flat" cmpd="sng">
            <a:solidFill>
              <a:schemeClr val="dk1"/>
            </a:solidFill>
            <a:prstDash val="solid"/>
            <a:round/>
            <a:headEnd type="none" w="med" len="med"/>
            <a:tailEnd type="none" w="med" len="med"/>
          </a:ln>
        </p:spPr>
      </p:cxnSp>
      <p:sp>
        <p:nvSpPr>
          <p:cNvPr id="306" name="Google Shape;306;p32"/>
          <p:cNvSpPr/>
          <p:nvPr/>
        </p:nvSpPr>
        <p:spPr>
          <a:xfrm>
            <a:off x="5062538" y="3743325"/>
            <a:ext cx="1643062" cy="484188"/>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2000"/>
              </a:lnSpc>
            </a:pPr>
            <a:r>
              <a:rPr lang="en-US" sz="3000" b="1">
                <a:solidFill>
                  <a:schemeClr val="dk1"/>
                </a:solidFill>
                <a:latin typeface="Calibri"/>
                <a:ea typeface="Calibri"/>
                <a:cs typeface="Calibri"/>
                <a:sym typeface="Calibri"/>
              </a:rPr>
              <a:t>GoalS1-2</a:t>
            </a:r>
            <a:endParaRPr/>
          </a:p>
        </p:txBody>
      </p:sp>
      <p:sp>
        <p:nvSpPr>
          <p:cNvPr id="307" name="Google Shape;307;p32"/>
          <p:cNvSpPr/>
          <p:nvPr/>
        </p:nvSpPr>
        <p:spPr>
          <a:xfrm>
            <a:off x="5062538" y="4206875"/>
            <a:ext cx="1643062" cy="484188"/>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2000"/>
              </a:lnSpc>
            </a:pPr>
            <a:r>
              <a:rPr lang="en-US" sz="3000" b="1">
                <a:solidFill>
                  <a:schemeClr val="dk1"/>
                </a:solidFill>
                <a:latin typeface="Calibri"/>
                <a:ea typeface="Calibri"/>
                <a:cs typeface="Calibri"/>
                <a:sym typeface="Calibri"/>
              </a:rPr>
              <a:t>GoalS1-1</a:t>
            </a:r>
            <a:endParaRPr/>
          </a:p>
        </p:txBody>
      </p:sp>
      <p:sp>
        <p:nvSpPr>
          <p:cNvPr id="308" name="Google Shape;308;p32"/>
          <p:cNvSpPr/>
          <p:nvPr/>
        </p:nvSpPr>
        <p:spPr>
          <a:xfrm>
            <a:off x="2813050" y="5440363"/>
            <a:ext cx="4927600" cy="10160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Then try to solve sub-goal</a:t>
            </a:r>
            <a:endParaRPr/>
          </a:p>
          <a:p>
            <a:pPr rtl="1">
              <a:lnSpc>
                <a:spcPct val="88000"/>
              </a:lnSpc>
            </a:pPr>
            <a:r>
              <a:rPr lang="en-US" sz="3600">
                <a:solidFill>
                  <a:schemeClr val="dk1"/>
                </a:solidFill>
                <a:latin typeface="Calibri"/>
                <a:ea typeface="Calibri"/>
                <a:cs typeface="Calibri"/>
                <a:sym typeface="Calibri"/>
              </a:rPr>
              <a:t>GoalS1-2, and continue…</a:t>
            </a:r>
            <a:endParaRPr/>
          </a:p>
        </p:txBody>
      </p:sp>
      <p:pic>
        <p:nvPicPr>
          <p:cNvPr id="309" name="Google Shape;309;p32"/>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310" name="Google Shape;310;p32"/>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311" name="Google Shape;311;p32"/>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312" name="Google Shape;312;p32"/>
          <p:cNvSpPr/>
          <p:nvPr/>
        </p:nvSpPr>
        <p:spPr>
          <a:xfrm>
            <a:off x="1918306" y="3048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The Idea!</a:t>
            </a:r>
            <a:endParaRPr sz="32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9802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318" name="Google Shape;318;p33"/>
          <p:cNvSpPr txBox="1">
            <a:spLocks noGrp="1"/>
          </p:cNvSpPr>
          <p:nvPr>
            <p:ph type="body" idx="1"/>
          </p:nvPr>
        </p:nvSpPr>
        <p:spPr>
          <a:xfrm>
            <a:off x="1981200" y="1447800"/>
            <a:ext cx="8229600" cy="50292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000"/>
              <a:buNone/>
            </a:pPr>
            <a:r>
              <a:rPr lang="en-US" sz="2000" b="1"/>
              <a:t>Algorithm</a:t>
            </a:r>
            <a:br>
              <a:rPr lang="en-US" sz="2000"/>
            </a:br>
            <a:endParaRPr sz="2000"/>
          </a:p>
          <a:p>
            <a:pPr marL="342900" indent="-342900" algn="just">
              <a:spcBef>
                <a:spcPts val="400"/>
              </a:spcBef>
              <a:buClr>
                <a:schemeClr val="dk1"/>
              </a:buClr>
              <a:buSzPts val="2000"/>
            </a:pPr>
            <a:r>
              <a:rPr lang="en-US" sz="2000"/>
              <a:t>Find an operator that satisfies sub goal G1  (makes it true) and replace G1 by the operator.</a:t>
            </a:r>
            <a:endParaRPr/>
          </a:p>
          <a:p>
            <a:pPr marL="342900" indent="-342900" algn="just">
              <a:spcBef>
                <a:spcPts val="400"/>
              </a:spcBef>
              <a:buClr>
                <a:schemeClr val="dk1"/>
              </a:buClr>
              <a:buSzPts val="2000"/>
            </a:pPr>
            <a:r>
              <a:rPr lang="en-US" sz="2000"/>
              <a:t>If more than one operator satisfies the sub goal then apply some heuristic to choose one.</a:t>
            </a:r>
            <a:endParaRPr sz="2000" b="1"/>
          </a:p>
          <a:p>
            <a:pPr marL="342900" indent="-342900" algn="just">
              <a:spcBef>
                <a:spcPts val="400"/>
              </a:spcBef>
              <a:buClr>
                <a:schemeClr val="dk1"/>
              </a:buClr>
              <a:buSzPts val="2000"/>
            </a:pPr>
            <a:r>
              <a:rPr lang="en-US" sz="2000"/>
              <a:t>In order to execute the top most operation, its preconditions are added onto the stack.</a:t>
            </a:r>
            <a:endParaRPr/>
          </a:p>
          <a:p>
            <a:pPr marL="342900" indent="-342900" algn="just">
              <a:spcBef>
                <a:spcPts val="400"/>
              </a:spcBef>
              <a:buClr>
                <a:schemeClr val="dk1"/>
              </a:buClr>
              <a:buSzPts val="2000"/>
            </a:pPr>
            <a:r>
              <a:rPr lang="en-US" sz="2000"/>
              <a:t>Once preconditions of an operator are satisfied, then we are guaranteed that operator can be applied to produce a new state. </a:t>
            </a:r>
            <a:endParaRPr sz="2000" b="1"/>
          </a:p>
          <a:p>
            <a:pPr marL="342900" indent="-342900" algn="just">
              <a:spcBef>
                <a:spcPts val="400"/>
              </a:spcBef>
              <a:buClr>
                <a:schemeClr val="dk1"/>
              </a:buClr>
              <a:buSzPts val="2000"/>
            </a:pPr>
            <a:r>
              <a:rPr lang="en-US" sz="2000"/>
              <a:t>New state is obtained by using ADD and DELETE lists of an operator to the existing database.</a:t>
            </a:r>
            <a:endParaRPr sz="2000" b="1"/>
          </a:p>
          <a:p>
            <a:pPr marL="342900" indent="-342900" algn="just">
              <a:spcBef>
                <a:spcPts val="400"/>
              </a:spcBef>
              <a:buClr>
                <a:schemeClr val="dk1"/>
              </a:buClr>
              <a:buSzPts val="2000"/>
            </a:pPr>
            <a:r>
              <a:rPr lang="en-US" sz="2000"/>
              <a:t>Problem solver keeps tract of operators applied.</a:t>
            </a:r>
            <a:endParaRPr/>
          </a:p>
          <a:p>
            <a:pPr marL="342900" indent="-342900" algn="just">
              <a:spcBef>
                <a:spcPts val="400"/>
              </a:spcBef>
              <a:buClr>
                <a:schemeClr val="dk1"/>
              </a:buClr>
              <a:buSzPts val="2000"/>
            </a:pPr>
            <a:r>
              <a:rPr lang="en-US" sz="2000"/>
              <a:t>This process is continued till the goal stack is empty and problem solver returns the plan of the problem.</a:t>
            </a:r>
            <a:endParaRPr sz="2000" b="1"/>
          </a:p>
        </p:txBody>
      </p:sp>
      <p:sp>
        <p:nvSpPr>
          <p:cNvPr id="319" name="Google Shape;319;p33"/>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21</a:t>
            </a:fld>
            <a:endParaRPr/>
          </a:p>
        </p:txBody>
      </p:sp>
      <p:pic>
        <p:nvPicPr>
          <p:cNvPr id="320" name="Google Shape;320;p33"/>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321" name="Google Shape;321;p33"/>
          <p:cNvSpPr/>
          <p:nvPr/>
        </p:nvSpPr>
        <p:spPr>
          <a:xfrm>
            <a:off x="1918306" y="3048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 ALGORITHM</a:t>
            </a:r>
            <a:endParaRPr sz="3200" b="1">
              <a:solidFill>
                <a:schemeClr val="dk1"/>
              </a:solidFill>
              <a:latin typeface="Calibri"/>
              <a:ea typeface="Calibri"/>
              <a:cs typeface="Calibri"/>
              <a:sym typeface="Calibri"/>
            </a:endParaRPr>
          </a:p>
        </p:txBody>
      </p:sp>
      <p:sp>
        <p:nvSpPr>
          <p:cNvPr id="322" name="Google Shape;322;p33"/>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52133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r>
              <a:rPr lang="en-US"/>
              <a:t>v</a:t>
            </a:r>
            <a:endParaRPr/>
          </a:p>
        </p:txBody>
      </p:sp>
      <p:sp>
        <p:nvSpPr>
          <p:cNvPr id="328" name="Google Shape;328;p34"/>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22</a:t>
            </a:fld>
            <a:endParaRPr/>
          </a:p>
        </p:txBody>
      </p:sp>
      <p:pic>
        <p:nvPicPr>
          <p:cNvPr id="329" name="Google Shape;329;p34"/>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330" name="Google Shape;330;p34"/>
          <p:cNvSpPr/>
          <p:nvPr/>
        </p:nvSpPr>
        <p:spPr>
          <a:xfrm>
            <a:off x="1981200" y="242086"/>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Complete solution</a:t>
            </a:r>
            <a:endParaRPr sz="3200" b="1">
              <a:solidFill>
                <a:schemeClr val="lt1"/>
              </a:solidFill>
              <a:latin typeface="Calibri"/>
              <a:ea typeface="Calibri"/>
              <a:cs typeface="Calibri"/>
              <a:sym typeface="Calibri"/>
            </a:endParaRPr>
          </a:p>
        </p:txBody>
      </p:sp>
      <p:pic>
        <p:nvPicPr>
          <p:cNvPr id="331" name="Google Shape;331;p34"/>
          <p:cNvPicPr preferRelativeResize="0"/>
          <p:nvPr/>
        </p:nvPicPr>
        <p:blipFill rotWithShape="1">
          <a:blip r:embed="rId4">
            <a:alphaModFix/>
          </a:blip>
          <a:srcRect t="10417" r="89822" b="27083"/>
          <a:stretch/>
        </p:blipFill>
        <p:spPr>
          <a:xfrm>
            <a:off x="1981200" y="1295400"/>
            <a:ext cx="2209800" cy="4572000"/>
          </a:xfrm>
          <a:prstGeom prst="rect">
            <a:avLst/>
          </a:prstGeom>
          <a:noFill/>
          <a:ln>
            <a:noFill/>
          </a:ln>
        </p:spPr>
      </p:pic>
      <p:pic>
        <p:nvPicPr>
          <p:cNvPr id="332" name="Google Shape;332;p34"/>
          <p:cNvPicPr preferRelativeResize="0"/>
          <p:nvPr/>
        </p:nvPicPr>
        <p:blipFill rotWithShape="1">
          <a:blip r:embed="rId5">
            <a:alphaModFix/>
          </a:blip>
          <a:srcRect t="10417" r="88606" b="38371"/>
          <a:stretch/>
        </p:blipFill>
        <p:spPr>
          <a:xfrm>
            <a:off x="4038600" y="1676400"/>
            <a:ext cx="1981200" cy="3585530"/>
          </a:xfrm>
          <a:prstGeom prst="rect">
            <a:avLst/>
          </a:prstGeom>
          <a:noFill/>
          <a:ln>
            <a:noFill/>
          </a:ln>
        </p:spPr>
      </p:pic>
      <p:pic>
        <p:nvPicPr>
          <p:cNvPr id="333" name="Google Shape;333;p34"/>
          <p:cNvPicPr preferRelativeResize="0"/>
          <p:nvPr/>
        </p:nvPicPr>
        <p:blipFill rotWithShape="1">
          <a:blip r:embed="rId6">
            <a:alphaModFix/>
          </a:blip>
          <a:srcRect t="19792" r="88873" b="34374"/>
          <a:stretch/>
        </p:blipFill>
        <p:spPr>
          <a:xfrm>
            <a:off x="6248400" y="1676400"/>
            <a:ext cx="1828800" cy="3657600"/>
          </a:xfrm>
          <a:prstGeom prst="rect">
            <a:avLst/>
          </a:prstGeom>
          <a:noFill/>
          <a:ln>
            <a:noFill/>
          </a:ln>
        </p:spPr>
      </p:pic>
      <p:sp>
        <p:nvSpPr>
          <p:cNvPr id="334" name="Google Shape;334;p34"/>
          <p:cNvSpPr/>
          <p:nvPr/>
        </p:nvSpPr>
        <p:spPr>
          <a:xfrm>
            <a:off x="3747106" y="5749736"/>
            <a:ext cx="62350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r>
              <a:rPr lang="en-US" sz="2000" b="1">
                <a:solidFill>
                  <a:schemeClr val="lt1"/>
                </a:solidFill>
                <a:latin typeface="Calibri"/>
                <a:ea typeface="Calibri"/>
                <a:cs typeface="Calibri"/>
                <a:sym typeface="Calibri"/>
              </a:rPr>
              <a:t>(UNSTACK(C,D),PUTDOWN(C),UNSTACK(D,A),STACK(D,B),PICKUP(A),STACK(A,D))</a:t>
            </a:r>
            <a:endParaRPr sz="2000" b="1">
              <a:solidFill>
                <a:schemeClr val="lt1"/>
              </a:solidFill>
              <a:latin typeface="Calibri"/>
              <a:ea typeface="Calibri"/>
              <a:cs typeface="Calibri"/>
              <a:sym typeface="Calibri"/>
            </a:endParaRPr>
          </a:p>
        </p:txBody>
      </p:sp>
      <p:pic>
        <p:nvPicPr>
          <p:cNvPr id="335" name="Google Shape;335;p34" descr="https://www.cs.bham.ac.uk/~mmk/Teaching/AI/figures/planning6.jpg"/>
          <p:cNvPicPr preferRelativeResize="0"/>
          <p:nvPr/>
        </p:nvPicPr>
        <p:blipFill rotWithShape="1">
          <a:blip r:embed="rId7">
            <a:alphaModFix/>
          </a:blip>
          <a:srcRect/>
          <a:stretch/>
        </p:blipFill>
        <p:spPr>
          <a:xfrm>
            <a:off x="8229600" y="1524000"/>
            <a:ext cx="2202870" cy="1371600"/>
          </a:xfrm>
          <a:prstGeom prst="rect">
            <a:avLst/>
          </a:prstGeom>
          <a:noFill/>
          <a:ln>
            <a:noFill/>
          </a:ln>
        </p:spPr>
      </p:pic>
      <p:pic>
        <p:nvPicPr>
          <p:cNvPr id="336" name="Google Shape;336;p34" descr="https://www.cs.bham.ac.uk/~mmk/Teaching/AI/figures/planning7.jpg"/>
          <p:cNvPicPr preferRelativeResize="0"/>
          <p:nvPr/>
        </p:nvPicPr>
        <p:blipFill rotWithShape="1">
          <a:blip r:embed="rId8">
            <a:alphaModFix/>
          </a:blip>
          <a:srcRect/>
          <a:stretch/>
        </p:blipFill>
        <p:spPr>
          <a:xfrm>
            <a:off x="8305801" y="3505200"/>
            <a:ext cx="2066925" cy="1352550"/>
          </a:xfrm>
          <a:prstGeom prst="rect">
            <a:avLst/>
          </a:prstGeom>
          <a:noFill/>
          <a:ln>
            <a:noFill/>
          </a:ln>
        </p:spPr>
      </p:pic>
      <p:sp>
        <p:nvSpPr>
          <p:cNvPr id="337" name="Google Shape;337;p34"/>
          <p:cNvSpPr/>
          <p:nvPr/>
        </p:nvSpPr>
        <p:spPr>
          <a:xfrm>
            <a:off x="1967118" y="1295400"/>
            <a:ext cx="87008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21949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5"/>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23</a:t>
            </a:fld>
            <a:endParaRPr>
              <a:solidFill>
                <a:srgbClr val="888888"/>
              </a:solidFill>
              <a:latin typeface="Calibri"/>
              <a:ea typeface="Calibri"/>
              <a:cs typeface="Calibri"/>
              <a:sym typeface="Calibri"/>
            </a:endParaRPr>
          </a:p>
        </p:txBody>
      </p:sp>
      <p:sp>
        <p:nvSpPr>
          <p:cNvPr id="343" name="Google Shape;343;p35"/>
          <p:cNvSpPr/>
          <p:nvPr/>
        </p:nvSpPr>
        <p:spPr>
          <a:xfrm>
            <a:off x="2606675" y="2387600"/>
            <a:ext cx="4737100" cy="163195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1. Place on stack original</a:t>
            </a:r>
            <a:endParaRPr/>
          </a:p>
          <a:p>
            <a:pPr rtl="1">
              <a:lnSpc>
                <a:spcPct val="88000"/>
              </a:lnSpc>
            </a:pPr>
            <a:r>
              <a:rPr lang="en-US" sz="3600">
                <a:solidFill>
                  <a:schemeClr val="dk1"/>
                </a:solidFill>
                <a:latin typeface="Calibri"/>
                <a:ea typeface="Calibri"/>
                <a:cs typeface="Calibri"/>
                <a:sym typeface="Calibri"/>
              </a:rPr>
              <a:t>goal:</a:t>
            </a:r>
            <a:endParaRPr/>
          </a:p>
          <a:p>
            <a:pPr>
              <a:lnSpc>
                <a:spcPct val="88000"/>
              </a:lnSpc>
            </a:pPr>
            <a:endParaRPr sz="1000">
              <a:solidFill>
                <a:schemeClr val="dk1"/>
              </a:solidFill>
              <a:latin typeface="Calibri"/>
              <a:ea typeface="Calibri"/>
              <a:cs typeface="Calibri"/>
              <a:sym typeface="Calibri"/>
            </a:endParaRPr>
          </a:p>
          <a:p>
            <a:pPr>
              <a:lnSpc>
                <a:spcPct val="88000"/>
              </a:lnSpc>
            </a:pPr>
            <a:r>
              <a:rPr lang="en-US" sz="3600">
                <a:solidFill>
                  <a:schemeClr val="dk1"/>
                </a:solidFill>
                <a:latin typeface="Calibri"/>
                <a:ea typeface="Calibri"/>
                <a:cs typeface="Calibri"/>
                <a:sym typeface="Calibri"/>
              </a:rPr>
              <a:t>Stack:</a:t>
            </a:r>
            <a:endParaRPr/>
          </a:p>
        </p:txBody>
      </p:sp>
      <p:sp>
        <p:nvSpPr>
          <p:cNvPr id="344" name="Google Shape;344;p35"/>
          <p:cNvSpPr/>
          <p:nvPr/>
        </p:nvSpPr>
        <p:spPr>
          <a:xfrm>
            <a:off x="5540376" y="3243263"/>
            <a:ext cx="27654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On(C,B)</a:t>
            </a:r>
            <a:endParaRPr/>
          </a:p>
        </p:txBody>
      </p:sp>
      <p:cxnSp>
        <p:nvCxnSpPr>
          <p:cNvPr id="345" name="Google Shape;345;p35"/>
          <p:cNvCxnSpPr/>
          <p:nvPr/>
        </p:nvCxnSpPr>
        <p:spPr>
          <a:xfrm>
            <a:off x="4652964" y="3810000"/>
            <a:ext cx="4949825" cy="0"/>
          </a:xfrm>
          <a:prstGeom prst="straightConnector1">
            <a:avLst/>
          </a:prstGeom>
          <a:noFill/>
          <a:ln w="50800" cap="flat" cmpd="sng">
            <a:solidFill>
              <a:schemeClr val="dk1"/>
            </a:solidFill>
            <a:prstDash val="solid"/>
            <a:round/>
            <a:headEnd type="none" w="med" len="med"/>
            <a:tailEnd type="none" w="med" len="med"/>
          </a:ln>
        </p:spPr>
      </p:cxnSp>
      <p:sp>
        <p:nvSpPr>
          <p:cNvPr id="346" name="Google Shape;346;p35"/>
          <p:cNvSpPr/>
          <p:nvPr/>
        </p:nvSpPr>
        <p:spPr>
          <a:xfrm>
            <a:off x="5468938" y="4432300"/>
            <a:ext cx="2944812" cy="1968500"/>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b="1">
                <a:solidFill>
                  <a:schemeClr val="dk1"/>
                </a:solidFill>
                <a:latin typeface="Calibri"/>
                <a:ea typeface="Calibri"/>
                <a:cs typeface="Calibri"/>
                <a:sym typeface="Calibri"/>
              </a:rPr>
              <a:t>CLEAR(B)</a:t>
            </a:r>
            <a:endParaRPr/>
          </a:p>
          <a:p>
            <a:pPr rtl="1">
              <a:lnSpc>
                <a:spcPct val="85000"/>
              </a:lnSpc>
            </a:pPr>
            <a:r>
              <a:rPr lang="en-US" b="1">
                <a:solidFill>
                  <a:schemeClr val="dk1"/>
                </a:solidFill>
                <a:latin typeface="Calibri"/>
                <a:ea typeface="Calibri"/>
                <a:cs typeface="Calibri"/>
                <a:sym typeface="Calibri"/>
              </a:rPr>
              <a:t>ON(C,A)</a:t>
            </a:r>
            <a:endParaRPr/>
          </a:p>
          <a:p>
            <a:pPr rtl="1">
              <a:lnSpc>
                <a:spcPct val="85000"/>
              </a:lnSpc>
            </a:pPr>
            <a:r>
              <a:rPr lang="en-US" b="1">
                <a:solidFill>
                  <a:schemeClr val="dk1"/>
                </a:solidFill>
                <a:latin typeface="Calibri"/>
                <a:ea typeface="Calibri"/>
                <a:cs typeface="Calibri"/>
                <a:sym typeface="Calibri"/>
              </a:rPr>
              <a:t>CLEAR(C)</a:t>
            </a:r>
            <a:endParaRPr/>
          </a:p>
          <a:p>
            <a:pPr rtl="1">
              <a:lnSpc>
                <a:spcPct val="85000"/>
              </a:lnSpc>
            </a:pPr>
            <a:r>
              <a:rPr lang="en-US" b="1">
                <a:solidFill>
                  <a:schemeClr val="dk1"/>
                </a:solidFill>
                <a:latin typeface="Calibri"/>
                <a:ea typeface="Calibri"/>
                <a:cs typeface="Calibri"/>
                <a:sym typeface="Calibri"/>
              </a:rPr>
              <a:t>ONTABLE(A)</a:t>
            </a:r>
            <a:endParaRPr/>
          </a:p>
          <a:p>
            <a:pPr rtl="1">
              <a:lnSpc>
                <a:spcPct val="85000"/>
              </a:lnSpc>
            </a:pPr>
            <a:r>
              <a:rPr lang="en-US" b="1">
                <a:solidFill>
                  <a:schemeClr val="dk1"/>
                </a:solidFill>
                <a:latin typeface="Calibri"/>
                <a:ea typeface="Calibri"/>
                <a:cs typeface="Calibri"/>
                <a:sym typeface="Calibri"/>
              </a:rPr>
              <a:t>ONTABLE(B)</a:t>
            </a:r>
            <a:endParaRPr/>
          </a:p>
          <a:p>
            <a:pPr rtl="1">
              <a:lnSpc>
                <a:spcPct val="85000"/>
              </a:lnSpc>
            </a:pPr>
            <a:r>
              <a:rPr lang="en-US" b="1">
                <a:solidFill>
                  <a:schemeClr val="dk1"/>
                </a:solidFill>
                <a:latin typeface="Calibri"/>
                <a:ea typeface="Calibri"/>
                <a:cs typeface="Calibri"/>
                <a:sym typeface="Calibri"/>
              </a:rPr>
              <a:t>HANDEMPTY</a:t>
            </a:r>
            <a:endParaRPr/>
          </a:p>
        </p:txBody>
      </p:sp>
      <p:sp>
        <p:nvSpPr>
          <p:cNvPr id="347" name="Google Shape;347;p35"/>
          <p:cNvSpPr/>
          <p:nvPr/>
        </p:nvSpPr>
        <p:spPr>
          <a:xfrm>
            <a:off x="2503488" y="4279900"/>
            <a:ext cx="1930400" cy="5334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Database:</a:t>
            </a:r>
            <a:endParaRPr/>
          </a:p>
        </p:txBody>
      </p:sp>
      <p:sp>
        <p:nvSpPr>
          <p:cNvPr id="348" name="Google Shape;348;p35"/>
          <p:cNvSpPr/>
          <p:nvPr/>
        </p:nvSpPr>
        <p:spPr>
          <a:xfrm>
            <a:off x="2209800" y="0"/>
            <a:ext cx="7772400" cy="1143000"/>
          </a:xfrm>
          <a:prstGeom prst="rect">
            <a:avLst/>
          </a:prstGeom>
          <a:noFill/>
          <a:ln>
            <a:noFill/>
          </a:ln>
        </p:spPr>
        <p:txBody>
          <a:bodyPr spcFirstLastPara="1" wrap="square" lIns="91425" tIns="45700" rIns="91425" bIns="45700" anchor="ctr" anchorCtr="0">
            <a:noAutofit/>
          </a:bodyPr>
          <a:lstStyle/>
          <a:p>
            <a:pPr algn="ctr"/>
            <a:r>
              <a:rPr lang="en-US" sz="4000" b="1">
                <a:solidFill>
                  <a:schemeClr val="dk2"/>
                </a:solidFill>
                <a:latin typeface="Calibri"/>
                <a:ea typeface="Calibri"/>
                <a:cs typeface="Calibri"/>
                <a:sym typeface="Calibri"/>
              </a:rPr>
              <a:t>Example</a:t>
            </a:r>
            <a:endParaRPr/>
          </a:p>
        </p:txBody>
      </p:sp>
      <p:grpSp>
        <p:nvGrpSpPr>
          <p:cNvPr id="349" name="Google Shape;349;p35"/>
          <p:cNvGrpSpPr/>
          <p:nvPr/>
        </p:nvGrpSpPr>
        <p:grpSpPr>
          <a:xfrm>
            <a:off x="2019300" y="1295400"/>
            <a:ext cx="3238500" cy="990600"/>
            <a:chOff x="432" y="3120"/>
            <a:chExt cx="2256" cy="1008"/>
          </a:xfrm>
        </p:grpSpPr>
        <p:sp>
          <p:nvSpPr>
            <p:cNvPr id="350" name="Google Shape;350;p35"/>
            <p:cNvSpPr/>
            <p:nvPr/>
          </p:nvSpPr>
          <p:spPr>
            <a:xfrm>
              <a:off x="432" y="4032"/>
              <a:ext cx="2256" cy="9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Calibri"/>
                <a:ea typeface="Calibri"/>
                <a:cs typeface="Calibri"/>
                <a:sym typeface="Calibri"/>
              </a:endParaRPr>
            </a:p>
          </p:txBody>
        </p:sp>
        <p:sp>
          <p:nvSpPr>
            <p:cNvPr id="351" name="Google Shape;351;p35"/>
            <p:cNvSpPr/>
            <p:nvPr/>
          </p:nvSpPr>
          <p:spPr>
            <a:xfrm>
              <a:off x="720" y="3792"/>
              <a:ext cx="240" cy="24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A</a:t>
              </a:r>
              <a:endParaRPr/>
            </a:p>
          </p:txBody>
        </p:sp>
        <p:sp>
          <p:nvSpPr>
            <p:cNvPr id="352" name="Google Shape;352;p35"/>
            <p:cNvSpPr/>
            <p:nvPr/>
          </p:nvSpPr>
          <p:spPr>
            <a:xfrm>
              <a:off x="2112" y="3792"/>
              <a:ext cx="240" cy="240"/>
            </a:xfrm>
            <a:prstGeom prst="rect">
              <a:avLst/>
            </a:prstGeom>
            <a:solidFill>
              <a:srgbClr val="DDDDDD"/>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B</a:t>
              </a:r>
              <a:endParaRPr/>
            </a:p>
          </p:txBody>
        </p:sp>
        <p:sp>
          <p:nvSpPr>
            <p:cNvPr id="353" name="Google Shape;353;p35"/>
            <p:cNvSpPr/>
            <p:nvPr/>
          </p:nvSpPr>
          <p:spPr>
            <a:xfrm>
              <a:off x="720" y="3552"/>
              <a:ext cx="240" cy="24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C</a:t>
              </a:r>
              <a:endParaRPr/>
            </a:p>
          </p:txBody>
        </p:sp>
        <p:grpSp>
          <p:nvGrpSpPr>
            <p:cNvPr id="354" name="Google Shape;354;p35"/>
            <p:cNvGrpSpPr/>
            <p:nvPr/>
          </p:nvGrpSpPr>
          <p:grpSpPr>
            <a:xfrm>
              <a:off x="1104" y="3120"/>
              <a:ext cx="360" cy="628"/>
              <a:chOff x="3912" y="1872"/>
              <a:chExt cx="360" cy="628"/>
            </a:xfrm>
          </p:grpSpPr>
          <p:sp>
            <p:nvSpPr>
              <p:cNvPr id="355" name="Google Shape;355;p35"/>
              <p:cNvSpPr/>
              <p:nvPr/>
            </p:nvSpPr>
            <p:spPr>
              <a:xfrm rot="5400000" flipH="1">
                <a:off x="3934" y="2162"/>
                <a:ext cx="315" cy="360"/>
              </a:xfrm>
              <a:prstGeom prst="rightBracket">
                <a:avLst>
                  <a:gd name="adj" fmla="val 9524"/>
                </a:avLst>
              </a:prstGeom>
              <a:no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a:solidFill>
                    <a:schemeClr val="dk1"/>
                  </a:solidFill>
                  <a:latin typeface="Calibri"/>
                  <a:ea typeface="Calibri"/>
                  <a:cs typeface="Calibri"/>
                  <a:sym typeface="Calibri"/>
                </a:endParaRPr>
              </a:p>
            </p:txBody>
          </p:sp>
          <p:cxnSp>
            <p:nvCxnSpPr>
              <p:cNvPr id="356" name="Google Shape;356;p35"/>
              <p:cNvCxnSpPr/>
              <p:nvPr/>
            </p:nvCxnSpPr>
            <p:spPr>
              <a:xfrm>
                <a:off x="4080" y="1872"/>
                <a:ext cx="0" cy="288"/>
              </a:xfrm>
              <a:prstGeom prst="straightConnector1">
                <a:avLst/>
              </a:prstGeom>
              <a:noFill/>
              <a:ln w="57150" cap="flat" cmpd="sng">
                <a:solidFill>
                  <a:schemeClr val="dk1"/>
                </a:solidFill>
                <a:prstDash val="solid"/>
                <a:round/>
                <a:headEnd type="none" w="med" len="med"/>
                <a:tailEnd type="none" w="med" len="med"/>
              </a:ln>
            </p:spPr>
          </p:cxnSp>
        </p:grpSp>
      </p:grpSp>
      <p:sp>
        <p:nvSpPr>
          <p:cNvPr id="357" name="Google Shape;357;p35"/>
          <p:cNvSpPr txBox="1"/>
          <p:nvPr/>
        </p:nvSpPr>
        <p:spPr>
          <a:xfrm>
            <a:off x="4000500" y="1143001"/>
            <a:ext cx="1543050" cy="369291"/>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Calibri"/>
                <a:ea typeface="Calibri"/>
                <a:cs typeface="Calibri"/>
                <a:sym typeface="Calibri"/>
              </a:rPr>
              <a:t>Initial state</a:t>
            </a:r>
            <a:endParaRPr/>
          </a:p>
        </p:txBody>
      </p:sp>
      <p:grpSp>
        <p:nvGrpSpPr>
          <p:cNvPr id="358" name="Google Shape;358;p35"/>
          <p:cNvGrpSpPr/>
          <p:nvPr/>
        </p:nvGrpSpPr>
        <p:grpSpPr>
          <a:xfrm>
            <a:off x="7239000" y="1219200"/>
            <a:ext cx="3200400" cy="1066800"/>
            <a:chOff x="3192" y="336"/>
            <a:chExt cx="2424" cy="1104"/>
          </a:xfrm>
        </p:grpSpPr>
        <p:sp>
          <p:nvSpPr>
            <p:cNvPr id="359" name="Google Shape;359;p35"/>
            <p:cNvSpPr txBox="1"/>
            <p:nvPr/>
          </p:nvSpPr>
          <p:spPr>
            <a:xfrm>
              <a:off x="4728" y="336"/>
              <a:ext cx="888" cy="38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Calibri"/>
                  <a:ea typeface="Calibri"/>
                  <a:cs typeface="Calibri"/>
                  <a:sym typeface="Calibri"/>
                </a:rPr>
                <a:t>Goal state</a:t>
              </a:r>
              <a:endParaRPr/>
            </a:p>
          </p:txBody>
        </p:sp>
        <p:sp>
          <p:nvSpPr>
            <p:cNvPr id="360" name="Google Shape;360;p35"/>
            <p:cNvSpPr/>
            <p:nvPr/>
          </p:nvSpPr>
          <p:spPr>
            <a:xfrm>
              <a:off x="3192" y="1344"/>
              <a:ext cx="2256" cy="9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Calibri"/>
                <a:ea typeface="Calibri"/>
                <a:cs typeface="Calibri"/>
                <a:sym typeface="Calibri"/>
              </a:endParaRPr>
            </a:p>
          </p:txBody>
        </p:sp>
        <p:sp>
          <p:nvSpPr>
            <p:cNvPr id="361" name="Google Shape;361;p35"/>
            <p:cNvSpPr/>
            <p:nvPr/>
          </p:nvSpPr>
          <p:spPr>
            <a:xfrm>
              <a:off x="4824" y="624"/>
              <a:ext cx="240" cy="24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A</a:t>
              </a:r>
              <a:endParaRPr/>
            </a:p>
          </p:txBody>
        </p:sp>
        <p:sp>
          <p:nvSpPr>
            <p:cNvPr id="362" name="Google Shape;362;p35"/>
            <p:cNvSpPr/>
            <p:nvPr/>
          </p:nvSpPr>
          <p:spPr>
            <a:xfrm>
              <a:off x="4827" y="1104"/>
              <a:ext cx="240" cy="240"/>
            </a:xfrm>
            <a:prstGeom prst="rect">
              <a:avLst/>
            </a:prstGeom>
            <a:solidFill>
              <a:srgbClr val="DDDDDD"/>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B</a:t>
              </a:r>
              <a:endParaRPr/>
            </a:p>
          </p:txBody>
        </p:sp>
        <p:sp>
          <p:nvSpPr>
            <p:cNvPr id="363" name="Google Shape;363;p35"/>
            <p:cNvSpPr/>
            <p:nvPr/>
          </p:nvSpPr>
          <p:spPr>
            <a:xfrm>
              <a:off x="4824" y="864"/>
              <a:ext cx="240" cy="24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C</a:t>
              </a:r>
              <a:endParaRPr/>
            </a:p>
          </p:txBody>
        </p:sp>
        <p:grpSp>
          <p:nvGrpSpPr>
            <p:cNvPr id="364" name="Google Shape;364;p35"/>
            <p:cNvGrpSpPr/>
            <p:nvPr/>
          </p:nvGrpSpPr>
          <p:grpSpPr>
            <a:xfrm>
              <a:off x="3864" y="432"/>
              <a:ext cx="360" cy="628"/>
              <a:chOff x="3912" y="1872"/>
              <a:chExt cx="360" cy="628"/>
            </a:xfrm>
          </p:grpSpPr>
          <p:sp>
            <p:nvSpPr>
              <p:cNvPr id="365" name="Google Shape;365;p35"/>
              <p:cNvSpPr/>
              <p:nvPr/>
            </p:nvSpPr>
            <p:spPr>
              <a:xfrm rot="5400000" flipH="1">
                <a:off x="3934" y="2162"/>
                <a:ext cx="315" cy="360"/>
              </a:xfrm>
              <a:prstGeom prst="rightBracket">
                <a:avLst>
                  <a:gd name="adj" fmla="val 9524"/>
                </a:avLst>
              </a:prstGeom>
              <a:no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a:solidFill>
                    <a:schemeClr val="dk1"/>
                  </a:solidFill>
                  <a:latin typeface="Calibri"/>
                  <a:ea typeface="Calibri"/>
                  <a:cs typeface="Calibri"/>
                  <a:sym typeface="Calibri"/>
                </a:endParaRPr>
              </a:p>
            </p:txBody>
          </p:sp>
          <p:cxnSp>
            <p:nvCxnSpPr>
              <p:cNvPr id="366" name="Google Shape;366;p35"/>
              <p:cNvCxnSpPr/>
              <p:nvPr/>
            </p:nvCxnSpPr>
            <p:spPr>
              <a:xfrm>
                <a:off x="4080" y="1872"/>
                <a:ext cx="0" cy="288"/>
              </a:xfrm>
              <a:prstGeom prst="straightConnector1">
                <a:avLst/>
              </a:prstGeom>
              <a:noFill/>
              <a:ln w="57150" cap="flat" cmpd="sng">
                <a:solidFill>
                  <a:schemeClr val="dk1"/>
                </a:solidFill>
                <a:prstDash val="solid"/>
                <a:round/>
                <a:headEnd type="none" w="med" len="med"/>
                <a:tailEnd type="none" w="med" len="med"/>
              </a:ln>
            </p:spPr>
          </p:cxnSp>
        </p:grpSp>
      </p:grpSp>
      <p:pic>
        <p:nvPicPr>
          <p:cNvPr id="367" name="Google Shape;367;p35"/>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368" name="Google Shape;368;p35"/>
          <p:cNvSpPr/>
          <p:nvPr/>
        </p:nvSpPr>
        <p:spPr>
          <a:xfrm>
            <a:off x="1981200" y="242086"/>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369" name="Google Shape;369;p35"/>
          <p:cNvSpPr/>
          <p:nvPr/>
        </p:nvSpPr>
        <p:spPr>
          <a:xfrm>
            <a:off x="1828801" y="1101836"/>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728883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24</a:t>
            </a:fld>
            <a:endParaRPr>
              <a:solidFill>
                <a:srgbClr val="888888"/>
              </a:solidFill>
              <a:latin typeface="Calibri"/>
              <a:ea typeface="Calibri"/>
              <a:cs typeface="Calibri"/>
              <a:sym typeface="Calibri"/>
            </a:endParaRPr>
          </a:p>
        </p:txBody>
      </p:sp>
      <p:sp>
        <p:nvSpPr>
          <p:cNvPr id="375" name="Google Shape;375;p36"/>
          <p:cNvSpPr txBox="1">
            <a:spLocks noGrp="1"/>
          </p:cNvSpPr>
          <p:nvPr>
            <p:ph type="body" idx="1"/>
          </p:nvPr>
        </p:nvSpPr>
        <p:spPr>
          <a:xfrm>
            <a:off x="2438400" y="1143001"/>
            <a:ext cx="6789738" cy="826893"/>
          </a:xfrm>
          <a:prstGeom prst="rect">
            <a:avLst/>
          </a:prstGeom>
          <a:noFill/>
          <a:ln>
            <a:noFill/>
          </a:ln>
        </p:spPr>
        <p:txBody>
          <a:bodyPr spcFirstLastPara="1" vert="horz" wrap="square" lIns="63500" tIns="25400" rIns="63500" bIns="25400" rtlCol="0" anchor="t" anchorCtr="0">
            <a:spAutoFit/>
          </a:bodyPr>
          <a:lstStyle/>
          <a:p>
            <a:pPr>
              <a:spcBef>
                <a:spcPts val="0"/>
              </a:spcBef>
              <a:buClr>
                <a:schemeClr val="dk1"/>
              </a:buClr>
              <a:buSzPts val="3200"/>
              <a:buNone/>
            </a:pPr>
            <a:r>
              <a:rPr lang="en-US"/>
              <a:t>2. Since top goal is unsatisfied compound goal, list its unsatisfied subgoals on top of it:</a:t>
            </a:r>
            <a:endParaRPr/>
          </a:p>
        </p:txBody>
      </p:sp>
      <p:sp>
        <p:nvSpPr>
          <p:cNvPr id="376" name="Google Shape;376;p36"/>
          <p:cNvSpPr/>
          <p:nvPr/>
        </p:nvSpPr>
        <p:spPr>
          <a:xfrm>
            <a:off x="2606675" y="2959100"/>
            <a:ext cx="1270000" cy="5334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Stack:</a:t>
            </a:r>
            <a:endParaRPr/>
          </a:p>
        </p:txBody>
      </p:sp>
      <p:sp>
        <p:nvSpPr>
          <p:cNvPr id="377" name="Google Shape;377;p36"/>
          <p:cNvSpPr/>
          <p:nvPr/>
        </p:nvSpPr>
        <p:spPr>
          <a:xfrm>
            <a:off x="5464176" y="3448050"/>
            <a:ext cx="27654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On(C,B)</a:t>
            </a:r>
            <a:endParaRPr/>
          </a:p>
        </p:txBody>
      </p:sp>
      <p:cxnSp>
        <p:nvCxnSpPr>
          <p:cNvPr id="378" name="Google Shape;378;p36"/>
          <p:cNvCxnSpPr/>
          <p:nvPr/>
        </p:nvCxnSpPr>
        <p:spPr>
          <a:xfrm>
            <a:off x="4419601" y="4038600"/>
            <a:ext cx="4949825" cy="0"/>
          </a:xfrm>
          <a:prstGeom prst="straightConnector1">
            <a:avLst/>
          </a:prstGeom>
          <a:noFill/>
          <a:ln w="50800" cap="flat" cmpd="sng">
            <a:solidFill>
              <a:schemeClr val="dk1"/>
            </a:solidFill>
            <a:prstDash val="solid"/>
            <a:round/>
            <a:headEnd type="none" w="med" len="med"/>
            <a:tailEnd type="none" w="med" len="med"/>
          </a:ln>
        </p:spPr>
      </p:cxnSp>
      <p:sp>
        <p:nvSpPr>
          <p:cNvPr id="379" name="Google Shape;379;p36"/>
          <p:cNvSpPr/>
          <p:nvPr/>
        </p:nvSpPr>
        <p:spPr>
          <a:xfrm>
            <a:off x="6191251" y="3048001"/>
            <a:ext cx="1266825"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380" name="Google Shape;380;p36"/>
          <p:cNvSpPr/>
          <p:nvPr/>
        </p:nvSpPr>
        <p:spPr>
          <a:xfrm>
            <a:off x="6191251" y="2667001"/>
            <a:ext cx="1249363"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On(C,B)</a:t>
            </a:r>
            <a:endParaRPr/>
          </a:p>
        </p:txBody>
      </p:sp>
      <p:sp>
        <p:nvSpPr>
          <p:cNvPr id="381" name="Google Shape;381;p36"/>
          <p:cNvSpPr/>
          <p:nvPr/>
        </p:nvSpPr>
        <p:spPr>
          <a:xfrm>
            <a:off x="6499226" y="4279900"/>
            <a:ext cx="2176463" cy="1968500"/>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b="1">
                <a:solidFill>
                  <a:schemeClr val="dk1"/>
                </a:solidFill>
                <a:latin typeface="Calibri"/>
                <a:ea typeface="Calibri"/>
                <a:cs typeface="Calibri"/>
                <a:sym typeface="Calibri"/>
              </a:rPr>
              <a:t>CLEAR(B)</a:t>
            </a:r>
            <a:endParaRPr/>
          </a:p>
          <a:p>
            <a:pPr rtl="1">
              <a:lnSpc>
                <a:spcPct val="85000"/>
              </a:lnSpc>
            </a:pPr>
            <a:r>
              <a:rPr lang="en-US" b="1">
                <a:solidFill>
                  <a:schemeClr val="dk1"/>
                </a:solidFill>
                <a:latin typeface="Calibri"/>
                <a:ea typeface="Calibri"/>
                <a:cs typeface="Calibri"/>
                <a:sym typeface="Calibri"/>
              </a:rPr>
              <a:t>ON(C,A)</a:t>
            </a:r>
            <a:endParaRPr/>
          </a:p>
          <a:p>
            <a:pPr rtl="1">
              <a:lnSpc>
                <a:spcPct val="85000"/>
              </a:lnSpc>
            </a:pPr>
            <a:r>
              <a:rPr lang="en-US" b="1">
                <a:solidFill>
                  <a:schemeClr val="dk1"/>
                </a:solidFill>
                <a:latin typeface="Calibri"/>
                <a:ea typeface="Calibri"/>
                <a:cs typeface="Calibri"/>
                <a:sym typeface="Calibri"/>
              </a:rPr>
              <a:t>CLEAR(C)</a:t>
            </a:r>
            <a:endParaRPr/>
          </a:p>
          <a:p>
            <a:pPr rtl="1">
              <a:lnSpc>
                <a:spcPct val="85000"/>
              </a:lnSpc>
            </a:pPr>
            <a:r>
              <a:rPr lang="en-US" b="1">
                <a:solidFill>
                  <a:schemeClr val="dk1"/>
                </a:solidFill>
                <a:latin typeface="Calibri"/>
                <a:ea typeface="Calibri"/>
                <a:cs typeface="Calibri"/>
                <a:sym typeface="Calibri"/>
              </a:rPr>
              <a:t>ONTABLE(A)</a:t>
            </a:r>
            <a:endParaRPr/>
          </a:p>
          <a:p>
            <a:pPr rtl="1">
              <a:lnSpc>
                <a:spcPct val="85000"/>
              </a:lnSpc>
            </a:pPr>
            <a:r>
              <a:rPr lang="en-US" b="1">
                <a:solidFill>
                  <a:schemeClr val="dk1"/>
                </a:solidFill>
                <a:latin typeface="Calibri"/>
                <a:ea typeface="Calibri"/>
                <a:cs typeface="Calibri"/>
                <a:sym typeface="Calibri"/>
              </a:rPr>
              <a:t>ONTABLE(B)</a:t>
            </a:r>
            <a:endParaRPr/>
          </a:p>
          <a:p>
            <a:pPr rtl="1">
              <a:lnSpc>
                <a:spcPct val="85000"/>
              </a:lnSpc>
            </a:pPr>
            <a:r>
              <a:rPr lang="en-US" b="1">
                <a:solidFill>
                  <a:schemeClr val="dk1"/>
                </a:solidFill>
                <a:latin typeface="Calibri"/>
                <a:ea typeface="Calibri"/>
                <a:cs typeface="Calibri"/>
                <a:sym typeface="Calibri"/>
              </a:rPr>
              <a:t>HANDEMPTY</a:t>
            </a:r>
            <a:endParaRPr/>
          </a:p>
        </p:txBody>
      </p:sp>
      <p:sp>
        <p:nvSpPr>
          <p:cNvPr id="382" name="Google Shape;382;p36"/>
          <p:cNvSpPr/>
          <p:nvPr/>
        </p:nvSpPr>
        <p:spPr>
          <a:xfrm>
            <a:off x="2503488" y="4700588"/>
            <a:ext cx="2540000" cy="10160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Database</a:t>
            </a:r>
            <a:endParaRPr/>
          </a:p>
          <a:p>
            <a:pPr rtl="1">
              <a:lnSpc>
                <a:spcPct val="88000"/>
              </a:lnSpc>
            </a:pPr>
            <a:r>
              <a:rPr lang="en-US" sz="3600">
                <a:solidFill>
                  <a:schemeClr val="dk1"/>
                </a:solidFill>
                <a:latin typeface="Calibri"/>
                <a:ea typeface="Calibri"/>
                <a:cs typeface="Calibri"/>
                <a:sym typeface="Calibri"/>
              </a:rPr>
              <a:t>(unchanged):</a:t>
            </a:r>
            <a:endParaRPr/>
          </a:p>
        </p:txBody>
      </p:sp>
      <p:sp>
        <p:nvSpPr>
          <p:cNvPr id="383" name="Google Shape;383;p36"/>
          <p:cNvSpPr/>
          <p:nvPr/>
        </p:nvSpPr>
        <p:spPr>
          <a:xfrm>
            <a:off x="7620000" y="3124200"/>
            <a:ext cx="1612900" cy="622300"/>
          </a:xfrm>
          <a:custGeom>
            <a:avLst/>
            <a:gdLst/>
            <a:ahLst/>
            <a:cxnLst/>
            <a:rect l="l" t="t" r="r" b="b"/>
            <a:pathLst>
              <a:path w="1016" h="392" extrusionOk="0">
                <a:moveTo>
                  <a:pt x="384" y="384"/>
                </a:moveTo>
                <a:cubicBezTo>
                  <a:pt x="608" y="388"/>
                  <a:pt x="832" y="392"/>
                  <a:pt x="912" y="336"/>
                </a:cubicBezTo>
                <a:cubicBezTo>
                  <a:pt x="992" y="280"/>
                  <a:pt x="1016" y="96"/>
                  <a:pt x="864" y="48"/>
                </a:cubicBezTo>
                <a:cubicBezTo>
                  <a:pt x="712" y="0"/>
                  <a:pt x="72" y="0"/>
                  <a:pt x="0" y="48"/>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84" name="Google Shape;384;p36"/>
          <p:cNvSpPr/>
          <p:nvPr/>
        </p:nvSpPr>
        <p:spPr>
          <a:xfrm>
            <a:off x="7635875" y="2749550"/>
            <a:ext cx="1638300" cy="647700"/>
          </a:xfrm>
          <a:custGeom>
            <a:avLst/>
            <a:gdLst/>
            <a:ahLst/>
            <a:cxnLst/>
            <a:rect l="l" t="t" r="r" b="b"/>
            <a:pathLst>
              <a:path w="1032" h="408" extrusionOk="0">
                <a:moveTo>
                  <a:pt x="960" y="408"/>
                </a:moveTo>
                <a:cubicBezTo>
                  <a:pt x="996" y="272"/>
                  <a:pt x="1032" y="136"/>
                  <a:pt x="960" y="72"/>
                </a:cubicBezTo>
                <a:cubicBezTo>
                  <a:pt x="888" y="8"/>
                  <a:pt x="688" y="32"/>
                  <a:pt x="528" y="24"/>
                </a:cubicBezTo>
                <a:cubicBezTo>
                  <a:pt x="368" y="16"/>
                  <a:pt x="48" y="0"/>
                  <a:pt x="0" y="2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pic>
        <p:nvPicPr>
          <p:cNvPr id="385" name="Google Shape;385;p36"/>
          <p:cNvPicPr preferRelativeResize="0"/>
          <p:nvPr/>
        </p:nvPicPr>
        <p:blipFill rotWithShape="1">
          <a:blip r:embed="rId3">
            <a:alphaModFix/>
          </a:blip>
          <a:srcRect/>
          <a:stretch/>
        </p:blipFill>
        <p:spPr>
          <a:xfrm>
            <a:off x="9362080" y="25022"/>
            <a:ext cx="1001120" cy="978707"/>
          </a:xfrm>
          <a:prstGeom prst="rect">
            <a:avLst/>
          </a:prstGeom>
          <a:noFill/>
          <a:ln>
            <a:noFill/>
          </a:ln>
        </p:spPr>
      </p:pic>
      <p:sp>
        <p:nvSpPr>
          <p:cNvPr id="386" name="Google Shape;386;p36"/>
          <p:cNvSpPr/>
          <p:nvPr/>
        </p:nvSpPr>
        <p:spPr>
          <a:xfrm>
            <a:off x="1981200" y="242086"/>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387" name="Google Shape;387;p36"/>
          <p:cNvSpPr/>
          <p:nvPr/>
        </p:nvSpPr>
        <p:spPr>
          <a:xfrm>
            <a:off x="1828801" y="10668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502839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7"/>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25</a:t>
            </a:fld>
            <a:endParaRPr>
              <a:solidFill>
                <a:srgbClr val="888888"/>
              </a:solidFill>
              <a:latin typeface="Calibri"/>
              <a:ea typeface="Calibri"/>
              <a:cs typeface="Calibri"/>
              <a:sym typeface="Calibri"/>
            </a:endParaRPr>
          </a:p>
        </p:txBody>
      </p:sp>
      <p:sp>
        <p:nvSpPr>
          <p:cNvPr id="393" name="Google Shape;393;p37"/>
          <p:cNvSpPr/>
          <p:nvPr/>
        </p:nvSpPr>
        <p:spPr>
          <a:xfrm>
            <a:off x="3138488" y="2906714"/>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394" name="Google Shape;394;p37"/>
          <p:cNvSpPr/>
          <p:nvPr/>
        </p:nvSpPr>
        <p:spPr>
          <a:xfrm>
            <a:off x="5910264" y="3657600"/>
            <a:ext cx="2547937" cy="4826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sz="2200" b="1">
                <a:solidFill>
                  <a:schemeClr val="dk1"/>
                </a:solidFill>
                <a:latin typeface="Calibri"/>
                <a:ea typeface="Calibri"/>
                <a:cs typeface="Calibri"/>
                <a:sym typeface="Calibri"/>
              </a:rPr>
              <a:t>On(A,C) </a:t>
            </a:r>
            <a:r>
              <a:rPr lang="en-US" sz="2200" b="1">
                <a:solidFill>
                  <a:schemeClr val="dk1"/>
                </a:solidFill>
                <a:latin typeface="Noto Sans Symbols"/>
                <a:ea typeface="Noto Sans Symbols"/>
                <a:cs typeface="Noto Sans Symbols"/>
                <a:sym typeface="Noto Sans Symbols"/>
              </a:rPr>
              <a:t>&amp;</a:t>
            </a:r>
            <a:r>
              <a:rPr lang="en-US" sz="2200" b="1">
                <a:solidFill>
                  <a:schemeClr val="dk1"/>
                </a:solidFill>
                <a:latin typeface="Calibri"/>
                <a:ea typeface="Calibri"/>
                <a:cs typeface="Calibri"/>
                <a:sym typeface="Calibri"/>
              </a:rPr>
              <a:t> On(C,B)</a:t>
            </a:r>
            <a:endParaRPr/>
          </a:p>
        </p:txBody>
      </p:sp>
      <p:cxnSp>
        <p:nvCxnSpPr>
          <p:cNvPr id="395" name="Google Shape;395;p37"/>
          <p:cNvCxnSpPr/>
          <p:nvPr/>
        </p:nvCxnSpPr>
        <p:spPr>
          <a:xfrm>
            <a:off x="4876801" y="4191000"/>
            <a:ext cx="4951413" cy="0"/>
          </a:xfrm>
          <a:prstGeom prst="straightConnector1">
            <a:avLst/>
          </a:prstGeom>
          <a:noFill/>
          <a:ln w="50800" cap="flat" cmpd="sng">
            <a:solidFill>
              <a:schemeClr val="dk1"/>
            </a:solidFill>
            <a:prstDash val="solid"/>
            <a:round/>
            <a:headEnd type="none" w="med" len="med"/>
            <a:tailEnd type="none" w="med" len="med"/>
          </a:ln>
        </p:spPr>
      </p:cxnSp>
      <p:sp>
        <p:nvSpPr>
          <p:cNvPr id="396" name="Google Shape;396;p37"/>
          <p:cNvSpPr/>
          <p:nvPr/>
        </p:nvSpPr>
        <p:spPr>
          <a:xfrm>
            <a:off x="6629401" y="3276601"/>
            <a:ext cx="1173163" cy="365125"/>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sz="2200" b="1">
                <a:solidFill>
                  <a:schemeClr val="dk1"/>
                </a:solidFill>
                <a:latin typeface="Calibri"/>
                <a:ea typeface="Calibri"/>
                <a:cs typeface="Calibri"/>
                <a:sym typeface="Calibri"/>
              </a:rPr>
              <a:t>On(A,C)</a:t>
            </a:r>
            <a:endParaRPr/>
          </a:p>
        </p:txBody>
      </p:sp>
      <p:sp>
        <p:nvSpPr>
          <p:cNvPr id="397" name="Google Shape;397;p37"/>
          <p:cNvSpPr/>
          <p:nvPr/>
        </p:nvSpPr>
        <p:spPr>
          <a:xfrm>
            <a:off x="6516689" y="2895601"/>
            <a:ext cx="1404937" cy="365125"/>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sz="2200" b="1">
                <a:solidFill>
                  <a:schemeClr val="dk1"/>
                </a:solidFill>
                <a:latin typeface="Calibri"/>
                <a:ea typeface="Calibri"/>
                <a:cs typeface="Calibri"/>
                <a:sym typeface="Calibri"/>
              </a:rPr>
              <a:t>stack(C,B)</a:t>
            </a:r>
            <a:endParaRPr/>
          </a:p>
        </p:txBody>
      </p:sp>
      <p:sp>
        <p:nvSpPr>
          <p:cNvPr id="398" name="Google Shape;398;p37"/>
          <p:cNvSpPr/>
          <p:nvPr/>
        </p:nvSpPr>
        <p:spPr>
          <a:xfrm>
            <a:off x="5691188" y="2413000"/>
            <a:ext cx="2889250" cy="4826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sz="2200" b="1">
                <a:solidFill>
                  <a:schemeClr val="dk1"/>
                </a:solidFill>
                <a:latin typeface="Calibri"/>
                <a:ea typeface="Calibri"/>
                <a:cs typeface="Calibri"/>
                <a:sym typeface="Calibri"/>
              </a:rPr>
              <a:t>Holding(C) </a:t>
            </a:r>
            <a:r>
              <a:rPr lang="en-US" sz="2200" b="1">
                <a:solidFill>
                  <a:schemeClr val="dk1"/>
                </a:solidFill>
                <a:latin typeface="Noto Sans Symbols"/>
                <a:ea typeface="Noto Sans Symbols"/>
                <a:cs typeface="Noto Sans Symbols"/>
                <a:sym typeface="Noto Sans Symbols"/>
              </a:rPr>
              <a:t>&amp;</a:t>
            </a:r>
            <a:r>
              <a:rPr lang="en-US" sz="2200" b="1">
                <a:solidFill>
                  <a:schemeClr val="dk1"/>
                </a:solidFill>
                <a:latin typeface="Calibri"/>
                <a:ea typeface="Calibri"/>
                <a:cs typeface="Calibri"/>
                <a:sym typeface="Calibri"/>
              </a:rPr>
              <a:t> Clear(B)</a:t>
            </a:r>
            <a:endParaRPr/>
          </a:p>
        </p:txBody>
      </p:sp>
      <p:sp>
        <p:nvSpPr>
          <p:cNvPr id="399" name="Google Shape;399;p37"/>
          <p:cNvSpPr/>
          <p:nvPr/>
        </p:nvSpPr>
        <p:spPr>
          <a:xfrm>
            <a:off x="7031039" y="4518026"/>
            <a:ext cx="2008187" cy="1806575"/>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sz="2200" b="1">
                <a:solidFill>
                  <a:schemeClr val="dk1"/>
                </a:solidFill>
                <a:latin typeface="Calibri"/>
                <a:ea typeface="Calibri"/>
                <a:cs typeface="Calibri"/>
                <a:sym typeface="Calibri"/>
              </a:rPr>
              <a:t>CLEAR(B)</a:t>
            </a:r>
            <a:endParaRPr/>
          </a:p>
          <a:p>
            <a:pPr rtl="1">
              <a:lnSpc>
                <a:spcPct val="85000"/>
              </a:lnSpc>
            </a:pPr>
            <a:r>
              <a:rPr lang="en-US" sz="2200" b="1">
                <a:solidFill>
                  <a:schemeClr val="dk1"/>
                </a:solidFill>
                <a:latin typeface="Calibri"/>
                <a:ea typeface="Calibri"/>
                <a:cs typeface="Calibri"/>
                <a:sym typeface="Calibri"/>
              </a:rPr>
              <a:t>ON(C,A)</a:t>
            </a:r>
            <a:endParaRPr/>
          </a:p>
          <a:p>
            <a:pPr rtl="1">
              <a:lnSpc>
                <a:spcPct val="85000"/>
              </a:lnSpc>
            </a:pPr>
            <a:r>
              <a:rPr lang="en-US" sz="2200" b="1">
                <a:solidFill>
                  <a:schemeClr val="dk1"/>
                </a:solidFill>
                <a:latin typeface="Calibri"/>
                <a:ea typeface="Calibri"/>
                <a:cs typeface="Calibri"/>
                <a:sym typeface="Calibri"/>
              </a:rPr>
              <a:t>CLEAR(C)</a:t>
            </a:r>
            <a:endParaRPr/>
          </a:p>
          <a:p>
            <a:pPr rtl="1">
              <a:lnSpc>
                <a:spcPct val="85000"/>
              </a:lnSpc>
            </a:pPr>
            <a:r>
              <a:rPr lang="en-US" sz="2200" b="1">
                <a:solidFill>
                  <a:schemeClr val="dk1"/>
                </a:solidFill>
                <a:latin typeface="Calibri"/>
                <a:ea typeface="Calibri"/>
                <a:cs typeface="Calibri"/>
                <a:sym typeface="Calibri"/>
              </a:rPr>
              <a:t>ONTABLE(A)</a:t>
            </a:r>
            <a:endParaRPr/>
          </a:p>
          <a:p>
            <a:pPr rtl="1">
              <a:lnSpc>
                <a:spcPct val="85000"/>
              </a:lnSpc>
            </a:pPr>
            <a:r>
              <a:rPr lang="en-US" sz="2200" b="1">
                <a:solidFill>
                  <a:schemeClr val="dk1"/>
                </a:solidFill>
                <a:latin typeface="Calibri"/>
                <a:ea typeface="Calibri"/>
                <a:cs typeface="Calibri"/>
                <a:sym typeface="Calibri"/>
              </a:rPr>
              <a:t>ONTABLE(B)</a:t>
            </a:r>
            <a:endParaRPr/>
          </a:p>
          <a:p>
            <a:pPr rtl="1">
              <a:lnSpc>
                <a:spcPct val="85000"/>
              </a:lnSpc>
            </a:pPr>
            <a:r>
              <a:rPr lang="en-US" sz="2200" b="1">
                <a:solidFill>
                  <a:schemeClr val="dk1"/>
                </a:solidFill>
                <a:latin typeface="Calibri"/>
                <a:ea typeface="Calibri"/>
                <a:cs typeface="Calibri"/>
                <a:sym typeface="Calibri"/>
              </a:rPr>
              <a:t>HANDEMPTY</a:t>
            </a:r>
            <a:endParaRPr/>
          </a:p>
        </p:txBody>
      </p:sp>
      <p:sp>
        <p:nvSpPr>
          <p:cNvPr id="400" name="Google Shape;400;p37"/>
          <p:cNvSpPr/>
          <p:nvPr/>
        </p:nvSpPr>
        <p:spPr>
          <a:xfrm>
            <a:off x="3035301" y="4879975"/>
            <a:ext cx="1712913" cy="641350"/>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a:t>
            </a:r>
            <a:endParaRPr/>
          </a:p>
          <a:p>
            <a:pPr rtl="1">
              <a:lnSpc>
                <a:spcPct val="88000"/>
              </a:lnSpc>
            </a:pPr>
            <a:r>
              <a:rPr lang="en-US" sz="2200" b="1">
                <a:solidFill>
                  <a:schemeClr val="dk1"/>
                </a:solidFill>
                <a:latin typeface="Calibri"/>
                <a:ea typeface="Calibri"/>
                <a:cs typeface="Calibri"/>
                <a:sym typeface="Calibri"/>
              </a:rPr>
              <a:t>(unchanged):</a:t>
            </a:r>
            <a:endParaRPr/>
          </a:p>
        </p:txBody>
      </p:sp>
      <p:sp>
        <p:nvSpPr>
          <p:cNvPr id="401" name="Google Shape;401;p37"/>
          <p:cNvSpPr/>
          <p:nvPr/>
        </p:nvSpPr>
        <p:spPr>
          <a:xfrm>
            <a:off x="2514600" y="968375"/>
            <a:ext cx="6789738" cy="1606550"/>
          </a:xfrm>
          <a:prstGeom prst="rect">
            <a:avLst/>
          </a:prstGeom>
          <a:noFill/>
          <a:ln>
            <a:noFill/>
          </a:ln>
        </p:spPr>
        <p:txBody>
          <a:bodyPr spcFirstLastPara="1" wrap="square" lIns="63500" tIns="25400" rIns="63500" bIns="25400" anchor="t" anchorCtr="0">
            <a:noAutofit/>
          </a:bodyPr>
          <a:lstStyle/>
          <a:p>
            <a:pPr marL="228600" indent="-228600">
              <a:lnSpc>
                <a:spcPct val="85000"/>
              </a:lnSpc>
            </a:pPr>
            <a:r>
              <a:rPr lang="en-US">
                <a:solidFill>
                  <a:schemeClr val="dk1"/>
                </a:solidFill>
                <a:latin typeface="Calibri"/>
                <a:ea typeface="Calibri"/>
                <a:cs typeface="Calibri"/>
                <a:sym typeface="Calibri"/>
              </a:rPr>
              <a:t>3. Since top goal is unsatisfied single-literal goal, find rule whose instantiated add-list includes the goal, and:  a. Replace the goal with the instantiated rule; b. Place the rule’s instantiated precondition formula on top of stack</a:t>
            </a:r>
            <a:endParaRPr/>
          </a:p>
        </p:txBody>
      </p:sp>
      <p:sp>
        <p:nvSpPr>
          <p:cNvPr id="402" name="Google Shape;402;p37"/>
          <p:cNvSpPr/>
          <p:nvPr/>
        </p:nvSpPr>
        <p:spPr>
          <a:xfrm>
            <a:off x="9067800" y="2971801"/>
            <a:ext cx="1157288" cy="365125"/>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sz="2200" b="1">
                <a:solidFill>
                  <a:schemeClr val="dk1"/>
                </a:solidFill>
                <a:latin typeface="Calibri"/>
                <a:ea typeface="Calibri"/>
                <a:cs typeface="Calibri"/>
                <a:sym typeface="Calibri"/>
              </a:rPr>
              <a:t>On(C,B)</a:t>
            </a:r>
            <a:endParaRPr/>
          </a:p>
        </p:txBody>
      </p:sp>
      <p:cxnSp>
        <p:nvCxnSpPr>
          <p:cNvPr id="403" name="Google Shape;403;p37"/>
          <p:cNvCxnSpPr/>
          <p:nvPr/>
        </p:nvCxnSpPr>
        <p:spPr>
          <a:xfrm rot="10800000">
            <a:off x="8077200" y="3124200"/>
            <a:ext cx="914400" cy="0"/>
          </a:xfrm>
          <a:prstGeom prst="straightConnector1">
            <a:avLst/>
          </a:prstGeom>
          <a:noFill/>
          <a:ln w="9525" cap="flat" cmpd="sng">
            <a:solidFill>
              <a:schemeClr val="dk1"/>
            </a:solidFill>
            <a:prstDash val="solid"/>
            <a:round/>
            <a:headEnd type="triangle" w="med" len="med"/>
            <a:tailEnd type="triangle" w="med" len="med"/>
          </a:ln>
        </p:spPr>
      </p:cxnSp>
      <p:sp>
        <p:nvSpPr>
          <p:cNvPr id="404" name="Google Shape;404;p37"/>
          <p:cNvSpPr/>
          <p:nvPr/>
        </p:nvSpPr>
        <p:spPr>
          <a:xfrm>
            <a:off x="8001000" y="2590800"/>
            <a:ext cx="1638300" cy="457200"/>
          </a:xfrm>
          <a:custGeom>
            <a:avLst/>
            <a:gdLst/>
            <a:ahLst/>
            <a:cxnLst/>
            <a:rect l="l" t="t" r="r" b="b"/>
            <a:pathLst>
              <a:path w="1032" h="288" extrusionOk="0">
                <a:moveTo>
                  <a:pt x="0" y="288"/>
                </a:moveTo>
                <a:cubicBezTo>
                  <a:pt x="444" y="216"/>
                  <a:pt x="888" y="144"/>
                  <a:pt x="960" y="96"/>
                </a:cubicBezTo>
                <a:cubicBezTo>
                  <a:pt x="1032" y="48"/>
                  <a:pt x="732" y="24"/>
                  <a:pt x="432"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pic>
        <p:nvPicPr>
          <p:cNvPr id="405" name="Google Shape;405;p37"/>
          <p:cNvPicPr preferRelativeResize="0"/>
          <p:nvPr/>
        </p:nvPicPr>
        <p:blipFill rotWithShape="1">
          <a:blip r:embed="rId3">
            <a:alphaModFix/>
          </a:blip>
          <a:srcRect/>
          <a:stretch/>
        </p:blipFill>
        <p:spPr>
          <a:xfrm>
            <a:off x="9362080" y="25022"/>
            <a:ext cx="848720" cy="829719"/>
          </a:xfrm>
          <a:prstGeom prst="rect">
            <a:avLst/>
          </a:prstGeom>
          <a:noFill/>
          <a:ln>
            <a:noFill/>
          </a:ln>
        </p:spPr>
      </p:pic>
      <p:sp>
        <p:nvSpPr>
          <p:cNvPr id="406" name="Google Shape;406;p37"/>
          <p:cNvSpPr/>
          <p:nvPr/>
        </p:nvSpPr>
        <p:spPr>
          <a:xfrm>
            <a:off x="1981200" y="762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07" name="Google Shape;407;p37"/>
          <p:cNvSpPr/>
          <p:nvPr/>
        </p:nvSpPr>
        <p:spPr>
          <a:xfrm>
            <a:off x="1828801" y="9144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97445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8"/>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26</a:t>
            </a:fld>
            <a:endParaRPr>
              <a:solidFill>
                <a:srgbClr val="888888"/>
              </a:solidFill>
              <a:latin typeface="Calibri"/>
              <a:ea typeface="Calibri"/>
              <a:cs typeface="Calibri"/>
              <a:sym typeface="Calibri"/>
            </a:endParaRPr>
          </a:p>
        </p:txBody>
      </p:sp>
      <p:sp>
        <p:nvSpPr>
          <p:cNvPr id="413" name="Google Shape;413;p38"/>
          <p:cNvSpPr/>
          <p:nvPr/>
        </p:nvSpPr>
        <p:spPr>
          <a:xfrm>
            <a:off x="5943601" y="2743201"/>
            <a:ext cx="1520825" cy="392113"/>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stack(C,B)</a:t>
            </a:r>
            <a:endParaRPr/>
          </a:p>
        </p:txBody>
      </p:sp>
      <p:sp>
        <p:nvSpPr>
          <p:cNvPr id="414" name="Google Shape;414;p38"/>
          <p:cNvSpPr/>
          <p:nvPr/>
        </p:nvSpPr>
        <p:spPr>
          <a:xfrm>
            <a:off x="3073400" y="2190751"/>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415" name="Google Shape;415;p38"/>
          <p:cNvSpPr/>
          <p:nvPr/>
        </p:nvSpPr>
        <p:spPr>
          <a:xfrm>
            <a:off x="5413376" y="3571875"/>
            <a:ext cx="27654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On(C,B)</a:t>
            </a:r>
            <a:endParaRPr/>
          </a:p>
        </p:txBody>
      </p:sp>
      <p:cxnSp>
        <p:nvCxnSpPr>
          <p:cNvPr id="416" name="Google Shape;416;p38"/>
          <p:cNvCxnSpPr/>
          <p:nvPr/>
        </p:nvCxnSpPr>
        <p:spPr>
          <a:xfrm>
            <a:off x="4643438" y="4159250"/>
            <a:ext cx="4951412" cy="0"/>
          </a:xfrm>
          <a:prstGeom prst="straightConnector1">
            <a:avLst/>
          </a:prstGeom>
          <a:noFill/>
          <a:ln w="50800" cap="flat" cmpd="sng">
            <a:solidFill>
              <a:schemeClr val="dk1"/>
            </a:solidFill>
            <a:prstDash val="solid"/>
            <a:round/>
            <a:headEnd type="none" w="med" len="med"/>
            <a:tailEnd type="none" w="med" len="med"/>
          </a:ln>
        </p:spPr>
      </p:cxnSp>
      <p:sp>
        <p:nvSpPr>
          <p:cNvPr id="417" name="Google Shape;417;p38"/>
          <p:cNvSpPr/>
          <p:nvPr/>
        </p:nvSpPr>
        <p:spPr>
          <a:xfrm>
            <a:off x="6096001" y="3179763"/>
            <a:ext cx="1266825"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418" name="Google Shape;418;p38"/>
          <p:cNvSpPr/>
          <p:nvPr/>
        </p:nvSpPr>
        <p:spPr>
          <a:xfrm>
            <a:off x="5310188" y="2298700"/>
            <a:ext cx="3135312" cy="469900"/>
          </a:xfrm>
          <a:prstGeom prst="rect">
            <a:avLst/>
          </a:prstGeom>
          <a:noFill/>
          <a:ln w="12700"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rtl="1">
              <a:lnSpc>
                <a:spcPct val="125000"/>
              </a:lnSpc>
            </a:pPr>
            <a:r>
              <a:rPr lang="en-US" b="1">
                <a:solidFill>
                  <a:schemeClr val="dk1"/>
                </a:solidFill>
                <a:latin typeface="Calibri"/>
                <a:ea typeface="Calibri"/>
                <a:cs typeface="Calibri"/>
                <a:sym typeface="Calibri"/>
              </a:rPr>
              <a:t>Holding(C)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Clear(B)</a:t>
            </a:r>
            <a:endParaRPr/>
          </a:p>
        </p:txBody>
      </p:sp>
      <p:sp>
        <p:nvSpPr>
          <p:cNvPr id="419" name="Google Shape;419;p38"/>
          <p:cNvSpPr/>
          <p:nvPr/>
        </p:nvSpPr>
        <p:spPr>
          <a:xfrm>
            <a:off x="6000750" y="1924051"/>
            <a:ext cx="1612900"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Holding(C)</a:t>
            </a:r>
            <a:endParaRPr/>
          </a:p>
        </p:txBody>
      </p:sp>
      <p:sp>
        <p:nvSpPr>
          <p:cNvPr id="420" name="Google Shape;420;p38"/>
          <p:cNvSpPr/>
          <p:nvPr/>
        </p:nvSpPr>
        <p:spPr>
          <a:xfrm>
            <a:off x="6159501" y="1544638"/>
            <a:ext cx="1273175"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Clear(B)</a:t>
            </a:r>
            <a:endParaRPr/>
          </a:p>
        </p:txBody>
      </p:sp>
      <p:sp>
        <p:nvSpPr>
          <p:cNvPr id="421" name="Google Shape;421;p38"/>
          <p:cNvSpPr/>
          <p:nvPr/>
        </p:nvSpPr>
        <p:spPr>
          <a:xfrm>
            <a:off x="2514600" y="1143000"/>
            <a:ext cx="6789738" cy="685800"/>
          </a:xfrm>
          <a:prstGeom prst="rect">
            <a:avLst/>
          </a:prstGeom>
          <a:noFill/>
          <a:ln>
            <a:noFill/>
          </a:ln>
        </p:spPr>
        <p:txBody>
          <a:bodyPr spcFirstLastPara="1" wrap="square" lIns="63500" tIns="25400" rIns="63500" bIns="25400" anchor="t" anchorCtr="0">
            <a:noAutofit/>
          </a:bodyPr>
          <a:lstStyle/>
          <a:p>
            <a:pPr marL="228600" indent="-228600">
              <a:lnSpc>
                <a:spcPct val="87000"/>
              </a:lnSpc>
            </a:pPr>
            <a:r>
              <a:rPr lang="en-US">
                <a:solidFill>
                  <a:schemeClr val="dk1"/>
                </a:solidFill>
                <a:latin typeface="Calibri"/>
                <a:ea typeface="Calibri"/>
                <a:cs typeface="Calibri"/>
                <a:sym typeface="Calibri"/>
              </a:rPr>
              <a:t>4. Since top goal is unsatisfied compound goal, list its subgoals on top of it:</a:t>
            </a:r>
            <a:endParaRPr/>
          </a:p>
        </p:txBody>
      </p:sp>
      <p:sp>
        <p:nvSpPr>
          <p:cNvPr id="422" name="Google Shape;422;p38"/>
          <p:cNvSpPr/>
          <p:nvPr/>
        </p:nvSpPr>
        <p:spPr>
          <a:xfrm>
            <a:off x="7031039" y="4518026"/>
            <a:ext cx="2008187" cy="1806575"/>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sz="2200" b="1">
                <a:solidFill>
                  <a:schemeClr val="dk1"/>
                </a:solidFill>
                <a:latin typeface="Calibri"/>
                <a:ea typeface="Calibri"/>
                <a:cs typeface="Calibri"/>
                <a:sym typeface="Calibri"/>
              </a:rPr>
              <a:t>CLEAR(B)</a:t>
            </a:r>
            <a:endParaRPr/>
          </a:p>
          <a:p>
            <a:pPr rtl="1">
              <a:lnSpc>
                <a:spcPct val="85000"/>
              </a:lnSpc>
            </a:pPr>
            <a:r>
              <a:rPr lang="en-US" sz="2200" b="1">
                <a:solidFill>
                  <a:schemeClr val="dk1"/>
                </a:solidFill>
                <a:latin typeface="Calibri"/>
                <a:ea typeface="Calibri"/>
                <a:cs typeface="Calibri"/>
                <a:sym typeface="Calibri"/>
              </a:rPr>
              <a:t>ON(C,A)</a:t>
            </a:r>
            <a:endParaRPr/>
          </a:p>
          <a:p>
            <a:pPr rtl="1">
              <a:lnSpc>
                <a:spcPct val="85000"/>
              </a:lnSpc>
            </a:pPr>
            <a:r>
              <a:rPr lang="en-US" sz="2200" b="1">
                <a:solidFill>
                  <a:schemeClr val="dk1"/>
                </a:solidFill>
                <a:latin typeface="Calibri"/>
                <a:ea typeface="Calibri"/>
                <a:cs typeface="Calibri"/>
                <a:sym typeface="Calibri"/>
              </a:rPr>
              <a:t>CLEAR(C)</a:t>
            </a:r>
            <a:endParaRPr/>
          </a:p>
          <a:p>
            <a:pPr rtl="1">
              <a:lnSpc>
                <a:spcPct val="85000"/>
              </a:lnSpc>
            </a:pPr>
            <a:r>
              <a:rPr lang="en-US" sz="2200" b="1">
                <a:solidFill>
                  <a:schemeClr val="dk1"/>
                </a:solidFill>
                <a:latin typeface="Calibri"/>
                <a:ea typeface="Calibri"/>
                <a:cs typeface="Calibri"/>
                <a:sym typeface="Calibri"/>
              </a:rPr>
              <a:t>ONTABLE(A)</a:t>
            </a:r>
            <a:endParaRPr/>
          </a:p>
          <a:p>
            <a:pPr rtl="1">
              <a:lnSpc>
                <a:spcPct val="85000"/>
              </a:lnSpc>
            </a:pPr>
            <a:r>
              <a:rPr lang="en-US" sz="2200" b="1">
                <a:solidFill>
                  <a:schemeClr val="dk1"/>
                </a:solidFill>
                <a:latin typeface="Calibri"/>
                <a:ea typeface="Calibri"/>
                <a:cs typeface="Calibri"/>
                <a:sym typeface="Calibri"/>
              </a:rPr>
              <a:t>ONTABLE(B)</a:t>
            </a:r>
            <a:endParaRPr/>
          </a:p>
          <a:p>
            <a:pPr rtl="1">
              <a:lnSpc>
                <a:spcPct val="85000"/>
              </a:lnSpc>
            </a:pPr>
            <a:r>
              <a:rPr lang="en-US" sz="2200" b="1">
                <a:solidFill>
                  <a:schemeClr val="dk1"/>
                </a:solidFill>
                <a:latin typeface="Calibri"/>
                <a:ea typeface="Calibri"/>
                <a:cs typeface="Calibri"/>
                <a:sym typeface="Calibri"/>
              </a:rPr>
              <a:t>HANDEMPTY</a:t>
            </a:r>
            <a:endParaRPr/>
          </a:p>
        </p:txBody>
      </p:sp>
      <p:sp>
        <p:nvSpPr>
          <p:cNvPr id="423" name="Google Shape;423;p38"/>
          <p:cNvSpPr/>
          <p:nvPr/>
        </p:nvSpPr>
        <p:spPr>
          <a:xfrm>
            <a:off x="3035301" y="4879975"/>
            <a:ext cx="1712913" cy="641350"/>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a:t>
            </a:r>
            <a:endParaRPr/>
          </a:p>
          <a:p>
            <a:pPr rtl="1">
              <a:lnSpc>
                <a:spcPct val="88000"/>
              </a:lnSpc>
            </a:pPr>
            <a:r>
              <a:rPr lang="en-US" sz="2200" b="1">
                <a:solidFill>
                  <a:schemeClr val="dk1"/>
                </a:solidFill>
                <a:latin typeface="Calibri"/>
                <a:ea typeface="Calibri"/>
                <a:cs typeface="Calibri"/>
                <a:sym typeface="Calibri"/>
              </a:rPr>
              <a:t>(unchanged):</a:t>
            </a:r>
            <a:endParaRPr/>
          </a:p>
        </p:txBody>
      </p:sp>
      <p:sp>
        <p:nvSpPr>
          <p:cNvPr id="424" name="Google Shape;424;p38"/>
          <p:cNvSpPr/>
          <p:nvPr/>
        </p:nvSpPr>
        <p:spPr>
          <a:xfrm>
            <a:off x="7696201" y="2028825"/>
            <a:ext cx="1787525" cy="609600"/>
          </a:xfrm>
          <a:custGeom>
            <a:avLst/>
            <a:gdLst/>
            <a:ahLst/>
            <a:cxnLst/>
            <a:rect l="l" t="t" r="r" b="b"/>
            <a:pathLst>
              <a:path w="1016" h="392" extrusionOk="0">
                <a:moveTo>
                  <a:pt x="384" y="384"/>
                </a:moveTo>
                <a:cubicBezTo>
                  <a:pt x="608" y="388"/>
                  <a:pt x="832" y="392"/>
                  <a:pt x="912" y="336"/>
                </a:cubicBezTo>
                <a:cubicBezTo>
                  <a:pt x="992" y="280"/>
                  <a:pt x="1016" y="96"/>
                  <a:pt x="864" y="48"/>
                </a:cubicBezTo>
                <a:cubicBezTo>
                  <a:pt x="712" y="0"/>
                  <a:pt x="72" y="0"/>
                  <a:pt x="0" y="48"/>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25" name="Google Shape;425;p38"/>
          <p:cNvSpPr/>
          <p:nvPr/>
        </p:nvSpPr>
        <p:spPr>
          <a:xfrm>
            <a:off x="7543800" y="1600200"/>
            <a:ext cx="1981200" cy="647700"/>
          </a:xfrm>
          <a:custGeom>
            <a:avLst/>
            <a:gdLst/>
            <a:ahLst/>
            <a:cxnLst/>
            <a:rect l="l" t="t" r="r" b="b"/>
            <a:pathLst>
              <a:path w="1032" h="408" extrusionOk="0">
                <a:moveTo>
                  <a:pt x="960" y="408"/>
                </a:moveTo>
                <a:cubicBezTo>
                  <a:pt x="996" y="272"/>
                  <a:pt x="1032" y="136"/>
                  <a:pt x="960" y="72"/>
                </a:cubicBezTo>
                <a:cubicBezTo>
                  <a:pt x="888" y="8"/>
                  <a:pt x="688" y="32"/>
                  <a:pt x="528" y="24"/>
                </a:cubicBezTo>
                <a:cubicBezTo>
                  <a:pt x="368" y="16"/>
                  <a:pt x="48" y="0"/>
                  <a:pt x="0" y="2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pic>
        <p:nvPicPr>
          <p:cNvPr id="426" name="Google Shape;426;p38"/>
          <p:cNvPicPr preferRelativeResize="0"/>
          <p:nvPr/>
        </p:nvPicPr>
        <p:blipFill rotWithShape="1">
          <a:blip r:embed="rId3">
            <a:alphaModFix/>
          </a:blip>
          <a:srcRect/>
          <a:stretch/>
        </p:blipFill>
        <p:spPr>
          <a:xfrm>
            <a:off x="9362080" y="-76200"/>
            <a:ext cx="1276350" cy="1247775"/>
          </a:xfrm>
          <a:prstGeom prst="rect">
            <a:avLst/>
          </a:prstGeom>
          <a:noFill/>
          <a:ln>
            <a:noFill/>
          </a:ln>
        </p:spPr>
      </p:pic>
      <p:sp>
        <p:nvSpPr>
          <p:cNvPr id="427" name="Google Shape;427;p38"/>
          <p:cNvSpPr/>
          <p:nvPr/>
        </p:nvSpPr>
        <p:spPr>
          <a:xfrm>
            <a:off x="1981200" y="140865"/>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28" name="Google Shape;428;p38"/>
          <p:cNvSpPr/>
          <p:nvPr/>
        </p:nvSpPr>
        <p:spPr>
          <a:xfrm>
            <a:off x="1828801" y="10668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667914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27</a:t>
            </a:fld>
            <a:endParaRPr>
              <a:solidFill>
                <a:srgbClr val="888888"/>
              </a:solidFill>
              <a:latin typeface="Calibri"/>
              <a:ea typeface="Calibri"/>
              <a:cs typeface="Calibri"/>
              <a:sym typeface="Calibri"/>
            </a:endParaRPr>
          </a:p>
        </p:txBody>
      </p:sp>
      <p:sp>
        <p:nvSpPr>
          <p:cNvPr id="434" name="Google Shape;434;p39"/>
          <p:cNvSpPr/>
          <p:nvPr/>
        </p:nvSpPr>
        <p:spPr>
          <a:xfrm>
            <a:off x="2813050" y="2190751"/>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435" name="Google Shape;435;p39"/>
          <p:cNvSpPr/>
          <p:nvPr/>
        </p:nvSpPr>
        <p:spPr>
          <a:xfrm>
            <a:off x="2514600" y="1143001"/>
            <a:ext cx="6789738" cy="701675"/>
          </a:xfrm>
          <a:prstGeom prst="rect">
            <a:avLst/>
          </a:prstGeom>
          <a:noFill/>
          <a:ln>
            <a:noFill/>
          </a:ln>
        </p:spPr>
        <p:txBody>
          <a:bodyPr spcFirstLastPara="1" wrap="square" lIns="63500" tIns="25400" rIns="63500" bIns="25400" anchor="t" anchorCtr="0">
            <a:noAutofit/>
          </a:bodyPr>
          <a:lstStyle/>
          <a:p>
            <a:pPr marL="228600" indent="-228600">
              <a:lnSpc>
                <a:spcPct val="89000"/>
              </a:lnSpc>
            </a:pPr>
            <a:r>
              <a:rPr lang="en-US">
                <a:solidFill>
                  <a:schemeClr val="dk1"/>
                </a:solidFill>
                <a:latin typeface="Calibri"/>
                <a:ea typeface="Calibri"/>
                <a:cs typeface="Calibri"/>
                <a:sym typeface="Calibri"/>
              </a:rPr>
              <a:t>5. Single goal on top of stack matches data base, so remove it:</a:t>
            </a:r>
            <a:endParaRPr/>
          </a:p>
        </p:txBody>
      </p:sp>
      <p:sp>
        <p:nvSpPr>
          <p:cNvPr id="436" name="Google Shape;436;p39"/>
          <p:cNvSpPr/>
          <p:nvPr/>
        </p:nvSpPr>
        <p:spPr>
          <a:xfrm>
            <a:off x="7031039" y="4518026"/>
            <a:ext cx="2008187" cy="1806575"/>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sz="2200" b="1">
                <a:solidFill>
                  <a:schemeClr val="dk1"/>
                </a:solidFill>
                <a:latin typeface="Calibri"/>
                <a:ea typeface="Calibri"/>
                <a:cs typeface="Calibri"/>
                <a:sym typeface="Calibri"/>
              </a:rPr>
              <a:t>CLEAR(B)</a:t>
            </a:r>
            <a:endParaRPr/>
          </a:p>
          <a:p>
            <a:pPr rtl="1">
              <a:lnSpc>
                <a:spcPct val="85000"/>
              </a:lnSpc>
            </a:pPr>
            <a:r>
              <a:rPr lang="en-US" sz="2200" b="1">
                <a:solidFill>
                  <a:schemeClr val="dk1"/>
                </a:solidFill>
                <a:latin typeface="Calibri"/>
                <a:ea typeface="Calibri"/>
                <a:cs typeface="Calibri"/>
                <a:sym typeface="Calibri"/>
              </a:rPr>
              <a:t>ON(C,A)</a:t>
            </a:r>
            <a:endParaRPr/>
          </a:p>
          <a:p>
            <a:pPr rtl="1">
              <a:lnSpc>
                <a:spcPct val="85000"/>
              </a:lnSpc>
            </a:pPr>
            <a:r>
              <a:rPr lang="en-US" sz="2200" b="1">
                <a:solidFill>
                  <a:schemeClr val="dk1"/>
                </a:solidFill>
                <a:latin typeface="Calibri"/>
                <a:ea typeface="Calibri"/>
                <a:cs typeface="Calibri"/>
                <a:sym typeface="Calibri"/>
              </a:rPr>
              <a:t>CLEAR(C)</a:t>
            </a:r>
            <a:endParaRPr/>
          </a:p>
          <a:p>
            <a:pPr rtl="1">
              <a:lnSpc>
                <a:spcPct val="85000"/>
              </a:lnSpc>
            </a:pPr>
            <a:r>
              <a:rPr lang="en-US" sz="2200" b="1">
                <a:solidFill>
                  <a:schemeClr val="dk1"/>
                </a:solidFill>
                <a:latin typeface="Calibri"/>
                <a:ea typeface="Calibri"/>
                <a:cs typeface="Calibri"/>
                <a:sym typeface="Calibri"/>
              </a:rPr>
              <a:t>ONTABLE(A)</a:t>
            </a:r>
            <a:endParaRPr/>
          </a:p>
          <a:p>
            <a:pPr rtl="1">
              <a:lnSpc>
                <a:spcPct val="85000"/>
              </a:lnSpc>
            </a:pPr>
            <a:r>
              <a:rPr lang="en-US" sz="2200" b="1">
                <a:solidFill>
                  <a:schemeClr val="dk1"/>
                </a:solidFill>
                <a:latin typeface="Calibri"/>
                <a:ea typeface="Calibri"/>
                <a:cs typeface="Calibri"/>
                <a:sym typeface="Calibri"/>
              </a:rPr>
              <a:t>ONTABLE(B)</a:t>
            </a:r>
            <a:endParaRPr/>
          </a:p>
          <a:p>
            <a:pPr rtl="1">
              <a:lnSpc>
                <a:spcPct val="85000"/>
              </a:lnSpc>
            </a:pPr>
            <a:r>
              <a:rPr lang="en-US" sz="2200" b="1">
                <a:solidFill>
                  <a:schemeClr val="dk1"/>
                </a:solidFill>
                <a:latin typeface="Calibri"/>
                <a:ea typeface="Calibri"/>
                <a:cs typeface="Calibri"/>
                <a:sym typeface="Calibri"/>
              </a:rPr>
              <a:t>HANDEMPTY</a:t>
            </a:r>
            <a:endParaRPr/>
          </a:p>
        </p:txBody>
      </p:sp>
      <p:sp>
        <p:nvSpPr>
          <p:cNvPr id="437" name="Google Shape;437;p39"/>
          <p:cNvSpPr/>
          <p:nvPr/>
        </p:nvSpPr>
        <p:spPr>
          <a:xfrm>
            <a:off x="3035301" y="4879975"/>
            <a:ext cx="1712913" cy="641350"/>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a:t>
            </a:r>
            <a:endParaRPr/>
          </a:p>
          <a:p>
            <a:pPr rtl="1">
              <a:lnSpc>
                <a:spcPct val="88000"/>
              </a:lnSpc>
            </a:pPr>
            <a:r>
              <a:rPr lang="en-US" sz="2200" b="1">
                <a:solidFill>
                  <a:schemeClr val="dk1"/>
                </a:solidFill>
                <a:latin typeface="Calibri"/>
                <a:ea typeface="Calibri"/>
                <a:cs typeface="Calibri"/>
                <a:sym typeface="Calibri"/>
              </a:rPr>
              <a:t>(unchanged):</a:t>
            </a:r>
            <a:endParaRPr/>
          </a:p>
        </p:txBody>
      </p:sp>
      <p:sp>
        <p:nvSpPr>
          <p:cNvPr id="438" name="Google Shape;438;p39"/>
          <p:cNvSpPr/>
          <p:nvPr/>
        </p:nvSpPr>
        <p:spPr>
          <a:xfrm>
            <a:off x="5943601" y="2743201"/>
            <a:ext cx="1520825" cy="392113"/>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stack(C,B)</a:t>
            </a:r>
            <a:endParaRPr/>
          </a:p>
        </p:txBody>
      </p:sp>
      <p:sp>
        <p:nvSpPr>
          <p:cNvPr id="439" name="Google Shape;439;p39"/>
          <p:cNvSpPr/>
          <p:nvPr/>
        </p:nvSpPr>
        <p:spPr>
          <a:xfrm>
            <a:off x="5413376" y="3571875"/>
            <a:ext cx="27654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On(C,B)</a:t>
            </a:r>
            <a:endParaRPr/>
          </a:p>
        </p:txBody>
      </p:sp>
      <p:cxnSp>
        <p:nvCxnSpPr>
          <p:cNvPr id="440" name="Google Shape;440;p39"/>
          <p:cNvCxnSpPr/>
          <p:nvPr/>
        </p:nvCxnSpPr>
        <p:spPr>
          <a:xfrm>
            <a:off x="4643438" y="4159250"/>
            <a:ext cx="4951412" cy="0"/>
          </a:xfrm>
          <a:prstGeom prst="straightConnector1">
            <a:avLst/>
          </a:prstGeom>
          <a:noFill/>
          <a:ln w="50800" cap="flat" cmpd="sng">
            <a:solidFill>
              <a:schemeClr val="dk1"/>
            </a:solidFill>
            <a:prstDash val="solid"/>
            <a:round/>
            <a:headEnd type="none" w="med" len="med"/>
            <a:tailEnd type="none" w="med" len="med"/>
          </a:ln>
        </p:spPr>
      </p:cxnSp>
      <p:sp>
        <p:nvSpPr>
          <p:cNvPr id="441" name="Google Shape;441;p39"/>
          <p:cNvSpPr/>
          <p:nvPr/>
        </p:nvSpPr>
        <p:spPr>
          <a:xfrm>
            <a:off x="6096001" y="3179763"/>
            <a:ext cx="1266825"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442" name="Google Shape;442;p39"/>
          <p:cNvSpPr/>
          <p:nvPr/>
        </p:nvSpPr>
        <p:spPr>
          <a:xfrm>
            <a:off x="5310188" y="2298700"/>
            <a:ext cx="3135312" cy="469900"/>
          </a:xfrm>
          <a:prstGeom prst="rect">
            <a:avLst/>
          </a:prstGeom>
          <a:noFill/>
          <a:ln w="12700"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rtl="1">
              <a:lnSpc>
                <a:spcPct val="125000"/>
              </a:lnSpc>
            </a:pPr>
            <a:r>
              <a:rPr lang="en-US" b="1">
                <a:solidFill>
                  <a:schemeClr val="dk1"/>
                </a:solidFill>
                <a:latin typeface="Calibri"/>
                <a:ea typeface="Calibri"/>
                <a:cs typeface="Calibri"/>
                <a:sym typeface="Calibri"/>
              </a:rPr>
              <a:t>Holding(C)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Clear(B)</a:t>
            </a:r>
            <a:endParaRPr/>
          </a:p>
        </p:txBody>
      </p:sp>
      <p:sp>
        <p:nvSpPr>
          <p:cNvPr id="443" name="Google Shape;443;p39"/>
          <p:cNvSpPr/>
          <p:nvPr/>
        </p:nvSpPr>
        <p:spPr>
          <a:xfrm>
            <a:off x="6000750" y="1924051"/>
            <a:ext cx="1612900"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Holding(C)</a:t>
            </a:r>
            <a:endParaRPr/>
          </a:p>
        </p:txBody>
      </p:sp>
      <p:sp>
        <p:nvSpPr>
          <p:cNvPr id="444" name="Google Shape;444;p39"/>
          <p:cNvSpPr/>
          <p:nvPr/>
        </p:nvSpPr>
        <p:spPr>
          <a:xfrm>
            <a:off x="6159501" y="1544638"/>
            <a:ext cx="1273175"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Clear(B)</a:t>
            </a:r>
            <a:endParaRPr/>
          </a:p>
        </p:txBody>
      </p:sp>
      <p:cxnSp>
        <p:nvCxnSpPr>
          <p:cNvPr id="445" name="Google Shape;445;p39"/>
          <p:cNvCxnSpPr/>
          <p:nvPr/>
        </p:nvCxnSpPr>
        <p:spPr>
          <a:xfrm>
            <a:off x="5867400" y="1752600"/>
            <a:ext cx="1828800" cy="0"/>
          </a:xfrm>
          <a:prstGeom prst="straightConnector1">
            <a:avLst/>
          </a:prstGeom>
          <a:noFill/>
          <a:ln w="9525" cap="flat" cmpd="sng">
            <a:solidFill>
              <a:schemeClr val="dk1"/>
            </a:solidFill>
            <a:prstDash val="solid"/>
            <a:round/>
            <a:headEnd type="none" w="med" len="med"/>
            <a:tailEnd type="none" w="med" len="med"/>
          </a:ln>
        </p:spPr>
      </p:cxnSp>
      <p:pic>
        <p:nvPicPr>
          <p:cNvPr id="446" name="Google Shape;446;p39"/>
          <p:cNvPicPr preferRelativeResize="0"/>
          <p:nvPr/>
        </p:nvPicPr>
        <p:blipFill rotWithShape="1">
          <a:blip r:embed="rId3">
            <a:alphaModFix/>
          </a:blip>
          <a:srcRect/>
          <a:stretch/>
        </p:blipFill>
        <p:spPr>
          <a:xfrm>
            <a:off x="9285880" y="-76200"/>
            <a:ext cx="1276350" cy="1247775"/>
          </a:xfrm>
          <a:prstGeom prst="rect">
            <a:avLst/>
          </a:prstGeom>
          <a:noFill/>
          <a:ln>
            <a:noFill/>
          </a:ln>
        </p:spPr>
      </p:pic>
      <p:sp>
        <p:nvSpPr>
          <p:cNvPr id="447" name="Google Shape;447;p39"/>
          <p:cNvSpPr/>
          <p:nvPr/>
        </p:nvSpPr>
        <p:spPr>
          <a:xfrm>
            <a:off x="1905000" y="140865"/>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48" name="Google Shape;448;p39"/>
          <p:cNvSpPr/>
          <p:nvPr/>
        </p:nvSpPr>
        <p:spPr>
          <a:xfrm>
            <a:off x="1828801" y="9906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9505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0"/>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28</a:t>
            </a:fld>
            <a:endParaRPr>
              <a:solidFill>
                <a:srgbClr val="888888"/>
              </a:solidFill>
              <a:latin typeface="Calibri"/>
              <a:ea typeface="Calibri"/>
              <a:cs typeface="Calibri"/>
              <a:sym typeface="Calibri"/>
            </a:endParaRPr>
          </a:p>
        </p:txBody>
      </p:sp>
      <p:sp>
        <p:nvSpPr>
          <p:cNvPr id="454" name="Google Shape;454;p40"/>
          <p:cNvSpPr/>
          <p:nvPr/>
        </p:nvSpPr>
        <p:spPr>
          <a:xfrm>
            <a:off x="4800600" y="2362200"/>
            <a:ext cx="4660900"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On(C,A)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Clear(C) </a:t>
            </a:r>
            <a:r>
              <a:rPr lang="en-US" b="1">
                <a:solidFill>
                  <a:schemeClr val="dk1"/>
                </a:solidFill>
                <a:latin typeface="Noto Sans Symbols"/>
                <a:ea typeface="Noto Sans Symbols"/>
                <a:cs typeface="Noto Sans Symbols"/>
                <a:sym typeface="Noto Sans Symbols"/>
              </a:rPr>
              <a:t>&amp; </a:t>
            </a:r>
            <a:r>
              <a:rPr lang="en-US" b="1">
                <a:solidFill>
                  <a:schemeClr val="dk1"/>
                </a:solidFill>
                <a:latin typeface="Calibri"/>
                <a:ea typeface="Calibri"/>
                <a:cs typeface="Calibri"/>
                <a:sym typeface="Calibri"/>
              </a:rPr>
              <a:t>Handempty</a:t>
            </a:r>
            <a:endParaRPr/>
          </a:p>
        </p:txBody>
      </p:sp>
      <p:sp>
        <p:nvSpPr>
          <p:cNvPr id="455" name="Google Shape;455;p40"/>
          <p:cNvSpPr/>
          <p:nvPr/>
        </p:nvSpPr>
        <p:spPr>
          <a:xfrm>
            <a:off x="2709863" y="4164014"/>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456" name="Google Shape;456;p40"/>
          <p:cNvSpPr/>
          <p:nvPr/>
        </p:nvSpPr>
        <p:spPr>
          <a:xfrm>
            <a:off x="5921376" y="4584700"/>
            <a:ext cx="26892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On(C,B)</a:t>
            </a:r>
            <a:endParaRPr/>
          </a:p>
        </p:txBody>
      </p:sp>
      <p:cxnSp>
        <p:nvCxnSpPr>
          <p:cNvPr id="457" name="Google Shape;457;p40"/>
          <p:cNvCxnSpPr/>
          <p:nvPr/>
        </p:nvCxnSpPr>
        <p:spPr>
          <a:xfrm>
            <a:off x="4648201" y="5105400"/>
            <a:ext cx="4951413" cy="0"/>
          </a:xfrm>
          <a:prstGeom prst="straightConnector1">
            <a:avLst/>
          </a:prstGeom>
          <a:noFill/>
          <a:ln w="50800" cap="flat" cmpd="sng">
            <a:solidFill>
              <a:schemeClr val="dk1"/>
            </a:solidFill>
            <a:prstDash val="solid"/>
            <a:round/>
            <a:headEnd type="none" w="med" len="med"/>
            <a:tailEnd type="none" w="med" len="med"/>
          </a:ln>
        </p:spPr>
      </p:cxnSp>
      <p:sp>
        <p:nvSpPr>
          <p:cNvPr id="458" name="Google Shape;458;p40"/>
          <p:cNvSpPr/>
          <p:nvPr/>
        </p:nvSpPr>
        <p:spPr>
          <a:xfrm>
            <a:off x="6477001" y="4191001"/>
            <a:ext cx="1266825"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459" name="Google Shape;459;p40"/>
          <p:cNvSpPr/>
          <p:nvPr/>
        </p:nvSpPr>
        <p:spPr>
          <a:xfrm>
            <a:off x="6327776" y="3798888"/>
            <a:ext cx="1520825" cy="392112"/>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stack(C,B)</a:t>
            </a:r>
            <a:endParaRPr/>
          </a:p>
        </p:txBody>
      </p:sp>
      <p:sp>
        <p:nvSpPr>
          <p:cNvPr id="460" name="Google Shape;460;p40"/>
          <p:cNvSpPr/>
          <p:nvPr/>
        </p:nvSpPr>
        <p:spPr>
          <a:xfrm>
            <a:off x="5570538" y="3279775"/>
            <a:ext cx="3135312"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Holding(C)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Clear(B)</a:t>
            </a:r>
            <a:endParaRPr/>
          </a:p>
        </p:txBody>
      </p:sp>
      <p:sp>
        <p:nvSpPr>
          <p:cNvPr id="461" name="Google Shape;461;p40"/>
          <p:cNvSpPr/>
          <p:nvPr/>
        </p:nvSpPr>
        <p:spPr>
          <a:xfrm>
            <a:off x="6172201" y="2892426"/>
            <a:ext cx="1878013" cy="392113"/>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unstack(C,A)</a:t>
            </a:r>
            <a:endParaRPr/>
          </a:p>
        </p:txBody>
      </p:sp>
      <p:sp>
        <p:nvSpPr>
          <p:cNvPr id="462" name="Google Shape;462;p40"/>
          <p:cNvSpPr/>
          <p:nvPr/>
        </p:nvSpPr>
        <p:spPr>
          <a:xfrm>
            <a:off x="2667000" y="5638801"/>
            <a:ext cx="2884488"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 (unchanged)</a:t>
            </a:r>
            <a:endParaRPr/>
          </a:p>
        </p:txBody>
      </p:sp>
      <p:sp>
        <p:nvSpPr>
          <p:cNvPr id="463" name="Google Shape;463;p40"/>
          <p:cNvSpPr/>
          <p:nvPr/>
        </p:nvSpPr>
        <p:spPr>
          <a:xfrm>
            <a:off x="2438400" y="1219200"/>
            <a:ext cx="6789738" cy="1606550"/>
          </a:xfrm>
          <a:prstGeom prst="rect">
            <a:avLst/>
          </a:prstGeom>
          <a:noFill/>
          <a:ln>
            <a:noFill/>
          </a:ln>
        </p:spPr>
        <p:txBody>
          <a:bodyPr spcFirstLastPara="1" wrap="square" lIns="63500" tIns="25400" rIns="63500" bIns="25400" anchor="t" anchorCtr="0">
            <a:noAutofit/>
          </a:bodyPr>
          <a:lstStyle/>
          <a:p>
            <a:pPr marL="228600" indent="-228600">
              <a:lnSpc>
                <a:spcPct val="85000"/>
              </a:lnSpc>
            </a:pPr>
            <a:r>
              <a:rPr lang="en-US">
                <a:solidFill>
                  <a:schemeClr val="dk1"/>
                </a:solidFill>
                <a:latin typeface="Calibri"/>
                <a:ea typeface="Calibri"/>
                <a:cs typeface="Calibri"/>
                <a:sym typeface="Calibri"/>
              </a:rPr>
              <a:t>6. Since top goal is unsatisfied single-literal goal, find rule whose instantiated add-list includes the goal, and:  a. Replace the goal with the instantiated rule; b. Place the rule’s instantiated precondition formula on top of stack</a:t>
            </a:r>
            <a:endParaRPr/>
          </a:p>
        </p:txBody>
      </p:sp>
      <p:sp>
        <p:nvSpPr>
          <p:cNvPr id="464" name="Google Shape;464;p40"/>
          <p:cNvSpPr/>
          <p:nvPr/>
        </p:nvSpPr>
        <p:spPr>
          <a:xfrm>
            <a:off x="8902700" y="3036888"/>
            <a:ext cx="1612900"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Holding(C)</a:t>
            </a:r>
            <a:endParaRPr/>
          </a:p>
        </p:txBody>
      </p:sp>
      <p:cxnSp>
        <p:nvCxnSpPr>
          <p:cNvPr id="465" name="Google Shape;465;p40"/>
          <p:cNvCxnSpPr/>
          <p:nvPr/>
        </p:nvCxnSpPr>
        <p:spPr>
          <a:xfrm>
            <a:off x="8153400" y="3124200"/>
            <a:ext cx="609600" cy="0"/>
          </a:xfrm>
          <a:prstGeom prst="straightConnector1">
            <a:avLst/>
          </a:prstGeom>
          <a:noFill/>
          <a:ln w="9525" cap="flat" cmpd="sng">
            <a:solidFill>
              <a:schemeClr val="dk1"/>
            </a:solidFill>
            <a:prstDash val="solid"/>
            <a:round/>
            <a:headEnd type="triangle" w="med" len="med"/>
            <a:tailEnd type="triangle" w="med" len="med"/>
          </a:ln>
        </p:spPr>
      </p:cxnSp>
      <p:sp>
        <p:nvSpPr>
          <p:cNvPr id="466" name="Google Shape;466;p40"/>
          <p:cNvSpPr/>
          <p:nvPr/>
        </p:nvSpPr>
        <p:spPr>
          <a:xfrm>
            <a:off x="8077200" y="2679700"/>
            <a:ext cx="2374900" cy="304800"/>
          </a:xfrm>
          <a:custGeom>
            <a:avLst/>
            <a:gdLst/>
            <a:ahLst/>
            <a:cxnLst/>
            <a:rect l="l" t="t" r="r" b="b"/>
            <a:pathLst>
              <a:path w="1496" h="192" extrusionOk="0">
                <a:moveTo>
                  <a:pt x="0" y="192"/>
                </a:moveTo>
                <a:cubicBezTo>
                  <a:pt x="596" y="160"/>
                  <a:pt x="1192" y="128"/>
                  <a:pt x="1344" y="96"/>
                </a:cubicBezTo>
                <a:cubicBezTo>
                  <a:pt x="1496" y="64"/>
                  <a:pt x="928" y="40"/>
                  <a:pt x="912"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pic>
        <p:nvPicPr>
          <p:cNvPr id="467" name="Google Shape;467;p40"/>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468" name="Google Shape;468;p40"/>
          <p:cNvSpPr/>
          <p:nvPr/>
        </p:nvSpPr>
        <p:spPr>
          <a:xfrm>
            <a:off x="1981200" y="242086"/>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69" name="Google Shape;469;p40"/>
          <p:cNvSpPr/>
          <p:nvPr/>
        </p:nvSpPr>
        <p:spPr>
          <a:xfrm>
            <a:off x="1828801" y="1178036"/>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28890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1"/>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29</a:t>
            </a:fld>
            <a:endParaRPr>
              <a:solidFill>
                <a:srgbClr val="888888"/>
              </a:solidFill>
              <a:latin typeface="Calibri"/>
              <a:ea typeface="Calibri"/>
              <a:cs typeface="Calibri"/>
              <a:sym typeface="Calibri"/>
            </a:endParaRPr>
          </a:p>
        </p:txBody>
      </p:sp>
      <p:sp>
        <p:nvSpPr>
          <p:cNvPr id="475" name="Google Shape;475;p41"/>
          <p:cNvSpPr/>
          <p:nvPr/>
        </p:nvSpPr>
        <p:spPr>
          <a:xfrm>
            <a:off x="2709863" y="2074864"/>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476" name="Google Shape;476;p41"/>
          <p:cNvSpPr/>
          <p:nvPr/>
        </p:nvSpPr>
        <p:spPr>
          <a:xfrm>
            <a:off x="2514600" y="968376"/>
            <a:ext cx="6789738" cy="701675"/>
          </a:xfrm>
          <a:prstGeom prst="rect">
            <a:avLst/>
          </a:prstGeom>
          <a:noFill/>
          <a:ln>
            <a:noFill/>
          </a:ln>
        </p:spPr>
        <p:txBody>
          <a:bodyPr spcFirstLastPara="1" wrap="square" lIns="63500" tIns="25400" rIns="63500" bIns="25400" anchor="t" anchorCtr="0">
            <a:noAutofit/>
          </a:bodyPr>
          <a:lstStyle/>
          <a:p>
            <a:pPr marL="228600" indent="-228600">
              <a:lnSpc>
                <a:spcPct val="89000"/>
              </a:lnSpc>
            </a:pPr>
            <a:r>
              <a:rPr lang="en-US">
                <a:solidFill>
                  <a:schemeClr val="dk1"/>
                </a:solidFill>
                <a:latin typeface="Calibri"/>
                <a:ea typeface="Calibri"/>
                <a:cs typeface="Calibri"/>
                <a:sym typeface="Calibri"/>
              </a:rPr>
              <a:t>7. Compound goal on top of stack matches data base, so remove it:</a:t>
            </a:r>
            <a:endParaRPr/>
          </a:p>
        </p:txBody>
      </p:sp>
      <p:sp>
        <p:nvSpPr>
          <p:cNvPr id="477" name="Google Shape;477;p41"/>
          <p:cNvSpPr/>
          <p:nvPr/>
        </p:nvSpPr>
        <p:spPr>
          <a:xfrm>
            <a:off x="7031039" y="4518026"/>
            <a:ext cx="2008187" cy="1806575"/>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sz="2200" b="1">
                <a:solidFill>
                  <a:schemeClr val="dk1"/>
                </a:solidFill>
                <a:latin typeface="Calibri"/>
                <a:ea typeface="Calibri"/>
                <a:cs typeface="Calibri"/>
                <a:sym typeface="Calibri"/>
              </a:rPr>
              <a:t>CLEAR(B)</a:t>
            </a:r>
            <a:endParaRPr/>
          </a:p>
          <a:p>
            <a:pPr rtl="1">
              <a:lnSpc>
                <a:spcPct val="85000"/>
              </a:lnSpc>
            </a:pPr>
            <a:r>
              <a:rPr lang="en-US" sz="2200" b="1">
                <a:solidFill>
                  <a:schemeClr val="dk1"/>
                </a:solidFill>
                <a:latin typeface="Calibri"/>
                <a:ea typeface="Calibri"/>
                <a:cs typeface="Calibri"/>
                <a:sym typeface="Calibri"/>
              </a:rPr>
              <a:t>ON(C,A)</a:t>
            </a:r>
            <a:endParaRPr/>
          </a:p>
          <a:p>
            <a:pPr rtl="1">
              <a:lnSpc>
                <a:spcPct val="85000"/>
              </a:lnSpc>
            </a:pPr>
            <a:r>
              <a:rPr lang="en-US" sz="2200" b="1">
                <a:solidFill>
                  <a:schemeClr val="dk1"/>
                </a:solidFill>
                <a:latin typeface="Calibri"/>
                <a:ea typeface="Calibri"/>
                <a:cs typeface="Calibri"/>
                <a:sym typeface="Calibri"/>
              </a:rPr>
              <a:t>CLEAR(C)</a:t>
            </a:r>
            <a:endParaRPr/>
          </a:p>
          <a:p>
            <a:pPr rtl="1">
              <a:lnSpc>
                <a:spcPct val="85000"/>
              </a:lnSpc>
            </a:pPr>
            <a:r>
              <a:rPr lang="en-US" sz="2200" b="1">
                <a:solidFill>
                  <a:schemeClr val="dk1"/>
                </a:solidFill>
                <a:latin typeface="Calibri"/>
                <a:ea typeface="Calibri"/>
                <a:cs typeface="Calibri"/>
                <a:sym typeface="Calibri"/>
              </a:rPr>
              <a:t>ONTABLE(A)</a:t>
            </a:r>
            <a:endParaRPr/>
          </a:p>
          <a:p>
            <a:pPr rtl="1">
              <a:lnSpc>
                <a:spcPct val="85000"/>
              </a:lnSpc>
            </a:pPr>
            <a:r>
              <a:rPr lang="en-US" sz="2200" b="1">
                <a:solidFill>
                  <a:schemeClr val="dk1"/>
                </a:solidFill>
                <a:latin typeface="Calibri"/>
                <a:ea typeface="Calibri"/>
                <a:cs typeface="Calibri"/>
                <a:sym typeface="Calibri"/>
              </a:rPr>
              <a:t>ONTABLE(B)</a:t>
            </a:r>
            <a:endParaRPr/>
          </a:p>
          <a:p>
            <a:pPr rtl="1">
              <a:lnSpc>
                <a:spcPct val="85000"/>
              </a:lnSpc>
            </a:pPr>
            <a:r>
              <a:rPr lang="en-US" sz="2200" b="1">
                <a:solidFill>
                  <a:schemeClr val="dk1"/>
                </a:solidFill>
                <a:latin typeface="Calibri"/>
                <a:ea typeface="Calibri"/>
                <a:cs typeface="Calibri"/>
                <a:sym typeface="Calibri"/>
              </a:rPr>
              <a:t>HANDEMPTY</a:t>
            </a:r>
            <a:endParaRPr/>
          </a:p>
        </p:txBody>
      </p:sp>
      <p:sp>
        <p:nvSpPr>
          <p:cNvPr id="478" name="Google Shape;478;p41"/>
          <p:cNvSpPr/>
          <p:nvPr/>
        </p:nvSpPr>
        <p:spPr>
          <a:xfrm>
            <a:off x="3035301" y="4879975"/>
            <a:ext cx="1712913" cy="641350"/>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a:t>
            </a:r>
            <a:endParaRPr/>
          </a:p>
          <a:p>
            <a:pPr rtl="1">
              <a:lnSpc>
                <a:spcPct val="88000"/>
              </a:lnSpc>
            </a:pPr>
            <a:r>
              <a:rPr lang="en-US" sz="2200" b="1">
                <a:solidFill>
                  <a:schemeClr val="dk1"/>
                </a:solidFill>
                <a:latin typeface="Calibri"/>
                <a:ea typeface="Calibri"/>
                <a:cs typeface="Calibri"/>
                <a:sym typeface="Calibri"/>
              </a:rPr>
              <a:t>(unchanged):</a:t>
            </a:r>
            <a:endParaRPr/>
          </a:p>
        </p:txBody>
      </p:sp>
      <p:sp>
        <p:nvSpPr>
          <p:cNvPr id="479" name="Google Shape;479;p41"/>
          <p:cNvSpPr/>
          <p:nvPr/>
        </p:nvSpPr>
        <p:spPr>
          <a:xfrm>
            <a:off x="4800600" y="1371600"/>
            <a:ext cx="4660900"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On(C,A)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Clear(C) </a:t>
            </a:r>
            <a:r>
              <a:rPr lang="en-US" b="1">
                <a:solidFill>
                  <a:schemeClr val="dk1"/>
                </a:solidFill>
                <a:latin typeface="Noto Sans Symbols"/>
                <a:ea typeface="Noto Sans Symbols"/>
                <a:cs typeface="Noto Sans Symbols"/>
                <a:sym typeface="Noto Sans Symbols"/>
              </a:rPr>
              <a:t>&amp; </a:t>
            </a:r>
            <a:r>
              <a:rPr lang="en-US" b="1">
                <a:solidFill>
                  <a:schemeClr val="dk1"/>
                </a:solidFill>
                <a:latin typeface="Calibri"/>
                <a:ea typeface="Calibri"/>
                <a:cs typeface="Calibri"/>
                <a:sym typeface="Calibri"/>
              </a:rPr>
              <a:t>Handempty</a:t>
            </a:r>
            <a:endParaRPr/>
          </a:p>
        </p:txBody>
      </p:sp>
      <p:sp>
        <p:nvSpPr>
          <p:cNvPr id="480" name="Google Shape;480;p41"/>
          <p:cNvSpPr/>
          <p:nvPr/>
        </p:nvSpPr>
        <p:spPr>
          <a:xfrm>
            <a:off x="5921376" y="3594100"/>
            <a:ext cx="26892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On(C,B)</a:t>
            </a:r>
            <a:endParaRPr/>
          </a:p>
        </p:txBody>
      </p:sp>
      <p:cxnSp>
        <p:nvCxnSpPr>
          <p:cNvPr id="481" name="Google Shape;481;p41"/>
          <p:cNvCxnSpPr/>
          <p:nvPr/>
        </p:nvCxnSpPr>
        <p:spPr>
          <a:xfrm>
            <a:off x="4648201" y="4114800"/>
            <a:ext cx="4951413" cy="0"/>
          </a:xfrm>
          <a:prstGeom prst="straightConnector1">
            <a:avLst/>
          </a:prstGeom>
          <a:noFill/>
          <a:ln w="50800" cap="flat" cmpd="sng">
            <a:solidFill>
              <a:schemeClr val="dk1"/>
            </a:solidFill>
            <a:prstDash val="solid"/>
            <a:round/>
            <a:headEnd type="none" w="med" len="med"/>
            <a:tailEnd type="none" w="med" len="med"/>
          </a:ln>
        </p:spPr>
      </p:cxnSp>
      <p:sp>
        <p:nvSpPr>
          <p:cNvPr id="482" name="Google Shape;482;p41"/>
          <p:cNvSpPr/>
          <p:nvPr/>
        </p:nvSpPr>
        <p:spPr>
          <a:xfrm>
            <a:off x="6477001" y="3200401"/>
            <a:ext cx="1266825"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483" name="Google Shape;483;p41"/>
          <p:cNvSpPr/>
          <p:nvPr/>
        </p:nvSpPr>
        <p:spPr>
          <a:xfrm>
            <a:off x="6327776" y="2808288"/>
            <a:ext cx="1520825" cy="392112"/>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stack(C,B)</a:t>
            </a:r>
            <a:endParaRPr/>
          </a:p>
        </p:txBody>
      </p:sp>
      <p:sp>
        <p:nvSpPr>
          <p:cNvPr id="484" name="Google Shape;484;p41"/>
          <p:cNvSpPr/>
          <p:nvPr/>
        </p:nvSpPr>
        <p:spPr>
          <a:xfrm>
            <a:off x="5570538" y="2289175"/>
            <a:ext cx="3135312"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Holding(C)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Clear(B)</a:t>
            </a:r>
            <a:endParaRPr/>
          </a:p>
        </p:txBody>
      </p:sp>
      <p:sp>
        <p:nvSpPr>
          <p:cNvPr id="485" name="Google Shape;485;p41"/>
          <p:cNvSpPr/>
          <p:nvPr/>
        </p:nvSpPr>
        <p:spPr>
          <a:xfrm>
            <a:off x="6172201" y="1901826"/>
            <a:ext cx="1878013" cy="392113"/>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unstack(C,A)</a:t>
            </a:r>
            <a:endParaRPr/>
          </a:p>
        </p:txBody>
      </p:sp>
      <p:cxnSp>
        <p:nvCxnSpPr>
          <p:cNvPr id="486" name="Google Shape;486;p41"/>
          <p:cNvCxnSpPr/>
          <p:nvPr/>
        </p:nvCxnSpPr>
        <p:spPr>
          <a:xfrm>
            <a:off x="4572000" y="1663700"/>
            <a:ext cx="5410200" cy="0"/>
          </a:xfrm>
          <a:prstGeom prst="straightConnector1">
            <a:avLst/>
          </a:prstGeom>
          <a:noFill/>
          <a:ln w="9525" cap="flat" cmpd="sng">
            <a:solidFill>
              <a:schemeClr val="dk1"/>
            </a:solidFill>
            <a:prstDash val="solid"/>
            <a:round/>
            <a:headEnd type="none" w="med" len="med"/>
            <a:tailEnd type="none" w="med" len="med"/>
          </a:ln>
        </p:spPr>
      </p:cxnSp>
      <p:pic>
        <p:nvPicPr>
          <p:cNvPr id="487" name="Google Shape;487;p41"/>
          <p:cNvPicPr preferRelativeResize="0"/>
          <p:nvPr/>
        </p:nvPicPr>
        <p:blipFill rotWithShape="1">
          <a:blip r:embed="rId3">
            <a:alphaModFix/>
          </a:blip>
          <a:srcRect/>
          <a:stretch/>
        </p:blipFill>
        <p:spPr>
          <a:xfrm>
            <a:off x="9362080" y="25022"/>
            <a:ext cx="924920" cy="904213"/>
          </a:xfrm>
          <a:prstGeom prst="rect">
            <a:avLst/>
          </a:prstGeom>
          <a:noFill/>
          <a:ln>
            <a:noFill/>
          </a:ln>
        </p:spPr>
      </p:pic>
      <p:sp>
        <p:nvSpPr>
          <p:cNvPr id="488" name="Google Shape;488;p41"/>
          <p:cNvSpPr/>
          <p:nvPr/>
        </p:nvSpPr>
        <p:spPr>
          <a:xfrm>
            <a:off x="1981200" y="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89" name="Google Shape;489;p41"/>
          <p:cNvSpPr/>
          <p:nvPr/>
        </p:nvSpPr>
        <p:spPr>
          <a:xfrm>
            <a:off x="1828801" y="9144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490" name="Google Shape;490;p41"/>
          <p:cNvSpPr/>
          <p:nvPr/>
        </p:nvSpPr>
        <p:spPr>
          <a:xfrm>
            <a:off x="1981200" y="6096001"/>
            <a:ext cx="5059270" cy="349263"/>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rgbClr val="FF0000"/>
                </a:solidFill>
                <a:latin typeface="Calibri"/>
                <a:ea typeface="Calibri"/>
                <a:cs typeface="Calibri"/>
                <a:sym typeface="Calibri"/>
              </a:rPr>
              <a:t>STEPS CONTINUES UNTIL STACK IS EMPTY!</a:t>
            </a:r>
            <a:endParaRPr sz="2200" b="1">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29152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3968FE-12AC-4A29-BF48-7D65F081EFDA}"/>
              </a:ext>
            </a:extLst>
          </p:cNvPr>
          <p:cNvPicPr>
            <a:picLocks noChangeAspect="1"/>
          </p:cNvPicPr>
          <p:nvPr/>
        </p:nvPicPr>
        <p:blipFill>
          <a:blip r:embed="rId3" cstate="print"/>
          <a:stretch>
            <a:fillRect/>
          </a:stretch>
        </p:blipFill>
        <p:spPr>
          <a:xfrm>
            <a:off x="10779760" y="123380"/>
            <a:ext cx="1275919" cy="1247775"/>
          </a:xfrm>
          <a:prstGeom prst="rect">
            <a:avLst/>
          </a:prstGeom>
          <a:noFill/>
          <a:ln>
            <a:noFill/>
          </a:ln>
        </p:spPr>
      </p:pic>
      <p:sp>
        <p:nvSpPr>
          <p:cNvPr id="7" name="Title 1">
            <a:extLst>
              <a:ext uri="{FF2B5EF4-FFF2-40B4-BE49-F238E27FC236}">
                <a16:creationId xmlns:a16="http://schemas.microsoft.com/office/drawing/2014/main" id="{A692DE37-D88C-4567-AE0C-0B241CC9BE8B}"/>
              </a:ext>
            </a:extLst>
          </p:cNvPr>
          <p:cNvSpPr txBox="1">
            <a:spLocks/>
          </p:cNvSpPr>
          <p:nvPr/>
        </p:nvSpPr>
        <p:spPr>
          <a:xfrm>
            <a:off x="334297" y="123380"/>
            <a:ext cx="10363200" cy="1325563"/>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400" dirty="0"/>
              <a:t>Planning</a:t>
            </a:r>
            <a:endParaRPr lang="en-US" b="1" dirty="0"/>
          </a:p>
        </p:txBody>
      </p:sp>
      <p:sp>
        <p:nvSpPr>
          <p:cNvPr id="10" name="Content Placeholder 2">
            <a:extLst>
              <a:ext uri="{FF2B5EF4-FFF2-40B4-BE49-F238E27FC236}">
                <a16:creationId xmlns:a16="http://schemas.microsoft.com/office/drawing/2014/main" id="{DF5476A8-C4D1-49CB-9D52-793B37D95CE2}"/>
              </a:ext>
            </a:extLst>
          </p:cNvPr>
          <p:cNvSpPr txBox="1">
            <a:spLocks/>
          </p:cNvSpPr>
          <p:nvPr/>
        </p:nvSpPr>
        <p:spPr>
          <a:xfrm>
            <a:off x="334297" y="1524000"/>
            <a:ext cx="11552903" cy="5117765"/>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10000"/>
              </a:lnSpc>
            </a:pPr>
            <a:r>
              <a:rPr lang="en-US" dirty="0">
                <a:latin typeface="Times New Roman" pitchFamily="18" charset="0"/>
                <a:cs typeface="Times New Roman" pitchFamily="18" charset="0"/>
              </a:rPr>
              <a:t>Find a sequence of actions that achieves a given goal when executed from a given initial world state. </a:t>
            </a:r>
          </a:p>
          <a:p>
            <a:pPr>
              <a:lnSpc>
                <a:spcPct val="110000"/>
              </a:lnSpc>
              <a:buNone/>
            </a:pPr>
            <a:r>
              <a:rPr lang="en-US" dirty="0">
                <a:latin typeface="Times New Roman" pitchFamily="18" charset="0"/>
                <a:cs typeface="Times New Roman" pitchFamily="18" charset="0"/>
              </a:rPr>
              <a:t>That is, given</a:t>
            </a:r>
          </a:p>
          <a:p>
            <a:pPr>
              <a:lnSpc>
                <a:spcPct val="110000"/>
              </a:lnSpc>
            </a:pPr>
            <a:r>
              <a:rPr lang="en-US" dirty="0">
                <a:latin typeface="Times New Roman" pitchFamily="18" charset="0"/>
                <a:cs typeface="Times New Roman" pitchFamily="18" charset="0"/>
              </a:rPr>
              <a:t>a set of operator descriptions (defining the possible primitive actions by the agent),</a:t>
            </a:r>
          </a:p>
          <a:p>
            <a:pPr>
              <a:lnSpc>
                <a:spcPct val="110000"/>
              </a:lnSpc>
            </a:pPr>
            <a:r>
              <a:rPr lang="en-US" dirty="0">
                <a:latin typeface="Times New Roman" pitchFamily="18" charset="0"/>
                <a:cs typeface="Times New Roman" pitchFamily="18" charset="0"/>
              </a:rPr>
              <a:t>an initial state description, and</a:t>
            </a:r>
          </a:p>
          <a:p>
            <a:pPr>
              <a:lnSpc>
                <a:spcPct val="110000"/>
              </a:lnSpc>
            </a:pPr>
            <a:r>
              <a:rPr lang="en-US" dirty="0">
                <a:latin typeface="Times New Roman" pitchFamily="18" charset="0"/>
                <a:cs typeface="Times New Roman" pitchFamily="18" charset="0"/>
              </a:rPr>
              <a:t>a goal state description or predicate,</a:t>
            </a:r>
          </a:p>
          <a:p>
            <a:pPr>
              <a:lnSpc>
                <a:spcPct val="110000"/>
              </a:lnSpc>
            </a:pPr>
            <a:r>
              <a:rPr lang="en-US" dirty="0">
                <a:latin typeface="Times New Roman" pitchFamily="18" charset="0"/>
                <a:cs typeface="Times New Roman" pitchFamily="18" charset="0"/>
              </a:rPr>
              <a:t>compute a plan, which is a sequence of operator instances, such that executing them in the initial state will change the world to a state satisfying the goal-state description.</a:t>
            </a:r>
          </a:p>
          <a:p>
            <a:pPr>
              <a:lnSpc>
                <a:spcPct val="110000"/>
              </a:lnSpc>
            </a:pPr>
            <a:r>
              <a:rPr lang="en-US" dirty="0">
                <a:latin typeface="Times New Roman" pitchFamily="18" charset="0"/>
                <a:cs typeface="Times New Roman" pitchFamily="18" charset="0"/>
              </a:rPr>
              <a:t>Goals are usually specified as a conjunction of </a:t>
            </a:r>
            <a:r>
              <a:rPr lang="en-US" dirty="0" err="1">
                <a:latin typeface="Times New Roman" pitchFamily="18" charset="0"/>
                <a:cs typeface="Times New Roman" pitchFamily="18" charset="0"/>
              </a:rPr>
              <a:t>subgoals</a:t>
            </a:r>
            <a:r>
              <a:rPr lang="en-US" dirty="0">
                <a:latin typeface="Times New Roman" pitchFamily="18" charset="0"/>
                <a:cs typeface="Times New Roman" pitchFamily="18" charset="0"/>
              </a:rPr>
              <a:t> to be achieved</a:t>
            </a:r>
            <a:endParaRPr lang="en-GB" altLang="ar-JO" dirty="0">
              <a:latin typeface="Times New Roman" pitchFamily="18" charset="0"/>
              <a:cs typeface="Times New Roman" pitchFamily="18" charset="0"/>
            </a:endParaRPr>
          </a:p>
        </p:txBody>
      </p:sp>
    </p:spTree>
    <p:extLst>
      <p:ext uri="{BB962C8B-B14F-4D97-AF65-F5344CB8AC3E}">
        <p14:creationId xmlns:p14="http://schemas.microsoft.com/office/powerpoint/2010/main" val="65882555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2"/>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solidFill>
                  <a:srgbClr val="888888"/>
                </a:solidFill>
              </a:rPr>
              <a:pPr/>
              <a:t>30</a:t>
            </a:fld>
            <a:endParaRPr>
              <a:solidFill>
                <a:srgbClr val="888888"/>
              </a:solidFill>
            </a:endParaRPr>
          </a:p>
        </p:txBody>
      </p:sp>
      <p:pic>
        <p:nvPicPr>
          <p:cNvPr id="497" name="Google Shape;497;p42"/>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498" name="Google Shape;498;p42"/>
          <p:cNvSpPr/>
          <p:nvPr/>
        </p:nvSpPr>
        <p:spPr>
          <a:xfrm>
            <a:off x="1918306" y="3048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Means - Ends Analysis</a:t>
            </a:r>
            <a:endParaRPr sz="3200" b="1">
              <a:solidFill>
                <a:schemeClr val="dk1"/>
              </a:solidFill>
              <a:latin typeface="Calibri"/>
              <a:ea typeface="Calibri"/>
              <a:cs typeface="Calibri"/>
              <a:sym typeface="Calibri"/>
            </a:endParaRPr>
          </a:p>
        </p:txBody>
      </p:sp>
      <p:sp>
        <p:nvSpPr>
          <p:cNvPr id="499" name="Google Shape;499;p42"/>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500" name="Google Shape;500;p42"/>
          <p:cNvSpPr txBox="1">
            <a:spLocks noGrp="1"/>
          </p:cNvSpPr>
          <p:nvPr>
            <p:ph type="body" idx="1"/>
          </p:nvPr>
        </p:nvSpPr>
        <p:spPr>
          <a:xfrm>
            <a:off x="2092544" y="1371600"/>
            <a:ext cx="7813457" cy="4724400"/>
          </a:xfrm>
          <a:prstGeom prst="rect">
            <a:avLst/>
          </a:prstGeom>
          <a:noFill/>
          <a:ln>
            <a:noFill/>
          </a:ln>
        </p:spPr>
        <p:txBody>
          <a:bodyPr spcFirstLastPara="1" vert="horz" wrap="square" lIns="91425" tIns="45700" rIns="91425" bIns="45700" rtlCol="0" anchor="t" anchorCtr="0">
            <a:normAutofit/>
          </a:bodyPr>
          <a:lstStyle/>
          <a:p>
            <a:pPr marL="342900" indent="-342900" algn="just">
              <a:spcBef>
                <a:spcPts val="0"/>
              </a:spcBef>
              <a:buClr>
                <a:schemeClr val="dk1"/>
              </a:buClr>
              <a:buSzPts val="2200"/>
            </a:pPr>
            <a:r>
              <a:rPr lang="en-US" sz="2200"/>
              <a:t>Search strategies either reason forward of backward </a:t>
            </a:r>
            <a:endParaRPr/>
          </a:p>
          <a:p>
            <a:pPr marL="342900" indent="-342900" algn="just">
              <a:spcBef>
                <a:spcPts val="440"/>
              </a:spcBef>
              <a:buClr>
                <a:schemeClr val="dk1"/>
              </a:buClr>
              <a:buSzPts val="2200"/>
            </a:pPr>
            <a:r>
              <a:rPr lang="en-US" sz="2200"/>
              <a:t>Mixed strategy - solve the major parts of problem first and solve the smaller problems the arise when combining them together. </a:t>
            </a:r>
            <a:endParaRPr/>
          </a:p>
          <a:p>
            <a:pPr marL="342900" indent="-342900" algn="just">
              <a:spcBef>
                <a:spcPts val="440"/>
              </a:spcBef>
              <a:buClr>
                <a:schemeClr val="dk1"/>
              </a:buClr>
              <a:buSzPts val="2200"/>
            </a:pPr>
            <a:r>
              <a:rPr lang="en-US" sz="2200"/>
              <a:t>Such a technique is called "Means - Ends Analysis". </a:t>
            </a:r>
            <a:endParaRPr/>
          </a:p>
          <a:p>
            <a:pPr marL="342900" indent="-342900" algn="just">
              <a:spcBef>
                <a:spcPts val="440"/>
              </a:spcBef>
              <a:buClr>
                <a:schemeClr val="dk1"/>
              </a:buClr>
              <a:buSzPts val="2200"/>
            </a:pPr>
            <a:r>
              <a:rPr lang="en-US" sz="2200"/>
              <a:t>The means -ends analysis process centers around finding the difference between current state and goal state. </a:t>
            </a:r>
            <a:endParaRPr/>
          </a:p>
          <a:p>
            <a:pPr marL="342900" indent="-342900" algn="just">
              <a:spcBef>
                <a:spcPts val="440"/>
              </a:spcBef>
              <a:buClr>
                <a:schemeClr val="dk1"/>
              </a:buClr>
              <a:buSzPts val="2200"/>
            </a:pPr>
            <a:r>
              <a:rPr lang="en-US" sz="2200"/>
              <a:t>The problem space of means - ends analysis has </a:t>
            </a:r>
            <a:endParaRPr/>
          </a:p>
          <a:p>
            <a:pPr marL="742950" lvl="1" indent="-285750" algn="just">
              <a:spcBef>
                <a:spcPts val="440"/>
              </a:spcBef>
              <a:buClr>
                <a:schemeClr val="dk1"/>
              </a:buClr>
              <a:buSzPts val="2200"/>
              <a:buChar char="–"/>
            </a:pPr>
            <a:r>
              <a:rPr lang="en-US" sz="2200"/>
              <a:t>an initial state and one or more goal state, </a:t>
            </a:r>
            <a:endParaRPr/>
          </a:p>
          <a:p>
            <a:pPr marL="742950" lvl="1" indent="-285750" algn="just">
              <a:spcBef>
                <a:spcPts val="440"/>
              </a:spcBef>
              <a:buClr>
                <a:schemeClr val="dk1"/>
              </a:buClr>
              <a:buSzPts val="2200"/>
              <a:buChar char="–"/>
            </a:pPr>
            <a:r>
              <a:rPr lang="en-US" sz="2200"/>
              <a:t>a set of operate with a set of preconditions their application and </a:t>
            </a:r>
            <a:endParaRPr/>
          </a:p>
          <a:p>
            <a:pPr marL="742950" lvl="1" indent="-285750" algn="just">
              <a:spcBef>
                <a:spcPts val="440"/>
              </a:spcBef>
              <a:buClr>
                <a:schemeClr val="dk1"/>
              </a:buClr>
              <a:buSzPts val="2200"/>
              <a:buChar char="–"/>
            </a:pPr>
            <a:r>
              <a:rPr lang="en-US" sz="2200"/>
              <a:t>difference functions computes the difference between two state a(i) and s(j). </a:t>
            </a:r>
            <a:endParaRPr/>
          </a:p>
          <a:p>
            <a:pPr marL="342900" indent="-203200" algn="just">
              <a:spcBef>
                <a:spcPts val="440"/>
              </a:spcBef>
              <a:buClr>
                <a:schemeClr val="dk1"/>
              </a:buClr>
              <a:buSzPts val="2200"/>
              <a:buNone/>
            </a:pPr>
            <a:endParaRPr sz="2200"/>
          </a:p>
          <a:p>
            <a:pPr marL="342900" indent="-342900" algn="just">
              <a:spcBef>
                <a:spcPts val="440"/>
              </a:spcBef>
              <a:buClr>
                <a:schemeClr val="dk1"/>
              </a:buClr>
              <a:buSzPts val="2200"/>
              <a:buNone/>
            </a:pPr>
            <a:endParaRPr sz="2200"/>
          </a:p>
          <a:p>
            <a:pPr marL="342900" indent="-342900" algn="just">
              <a:spcBef>
                <a:spcPts val="440"/>
              </a:spcBef>
              <a:buClr>
                <a:schemeClr val="dk1"/>
              </a:buClr>
              <a:buSzPts val="2200"/>
              <a:buNone/>
            </a:pPr>
            <a:endParaRPr sz="2200"/>
          </a:p>
        </p:txBody>
      </p:sp>
    </p:spTree>
    <p:extLst>
      <p:ext uri="{BB962C8B-B14F-4D97-AF65-F5344CB8AC3E}">
        <p14:creationId xmlns:p14="http://schemas.microsoft.com/office/powerpoint/2010/main" val="3263956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3"/>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solidFill>
                  <a:srgbClr val="888888"/>
                </a:solidFill>
              </a:rPr>
              <a:pPr/>
              <a:t>31</a:t>
            </a:fld>
            <a:endParaRPr>
              <a:solidFill>
                <a:srgbClr val="888888"/>
              </a:solidFill>
            </a:endParaRPr>
          </a:p>
        </p:txBody>
      </p:sp>
      <p:pic>
        <p:nvPicPr>
          <p:cNvPr id="507" name="Google Shape;507;p43"/>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508" name="Google Shape;508;p43"/>
          <p:cNvSpPr/>
          <p:nvPr/>
        </p:nvSpPr>
        <p:spPr>
          <a:xfrm>
            <a:off x="2057400" y="2286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Problem Solving using </a:t>
            </a:r>
            <a:br>
              <a:rPr lang="en-US" sz="3200" b="1">
                <a:solidFill>
                  <a:schemeClr val="lt1"/>
                </a:solidFill>
                <a:latin typeface="Calibri"/>
                <a:ea typeface="Calibri"/>
                <a:cs typeface="Calibri"/>
                <a:sym typeface="Calibri"/>
              </a:rPr>
            </a:br>
            <a:r>
              <a:rPr lang="en-US" sz="3200" b="1">
                <a:solidFill>
                  <a:schemeClr val="lt1"/>
                </a:solidFill>
                <a:latin typeface="Calibri"/>
                <a:ea typeface="Calibri"/>
                <a:cs typeface="Calibri"/>
                <a:sym typeface="Calibri"/>
              </a:rPr>
              <a:t>Means - Ends Analysis</a:t>
            </a:r>
            <a:endParaRPr sz="3200" b="1">
              <a:solidFill>
                <a:schemeClr val="dk1"/>
              </a:solidFill>
              <a:latin typeface="Calibri"/>
              <a:ea typeface="Calibri"/>
              <a:cs typeface="Calibri"/>
              <a:sym typeface="Calibri"/>
            </a:endParaRPr>
          </a:p>
        </p:txBody>
      </p:sp>
      <p:sp>
        <p:nvSpPr>
          <p:cNvPr id="509" name="Google Shape;509;p43"/>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510" name="Google Shape;510;p43"/>
          <p:cNvSpPr txBox="1">
            <a:spLocks noGrp="1"/>
          </p:cNvSpPr>
          <p:nvPr>
            <p:ph type="body" idx="1"/>
          </p:nvPr>
        </p:nvSpPr>
        <p:spPr>
          <a:xfrm>
            <a:off x="2056405" y="1447800"/>
            <a:ext cx="7943850" cy="5105400"/>
          </a:xfrm>
          <a:prstGeom prst="rect">
            <a:avLst/>
          </a:prstGeom>
          <a:noFill/>
          <a:ln>
            <a:noFill/>
          </a:ln>
        </p:spPr>
        <p:txBody>
          <a:bodyPr spcFirstLastPara="1" vert="horz" wrap="square" lIns="91425" tIns="45700" rIns="91425" bIns="45700" rtlCol="0" anchor="t" anchorCtr="0">
            <a:normAutofit fontScale="77500" lnSpcReduction="20000"/>
          </a:bodyPr>
          <a:lstStyle/>
          <a:p>
            <a:pPr marL="342900" indent="-342900" algn="just">
              <a:spcBef>
                <a:spcPts val="0"/>
              </a:spcBef>
              <a:buClr>
                <a:schemeClr val="dk1"/>
              </a:buClr>
              <a:buSzPct val="100000"/>
              <a:buNone/>
            </a:pPr>
            <a:r>
              <a:rPr lang="en-US"/>
              <a:t>The algorithm for MEA consists of the following steps:</a:t>
            </a:r>
            <a:endParaRPr/>
          </a:p>
          <a:p>
            <a:pPr marL="342900" indent="-342900" algn="just">
              <a:spcBef>
                <a:spcPts val="400"/>
              </a:spcBef>
              <a:buClr>
                <a:schemeClr val="dk1"/>
              </a:buClr>
              <a:buSzPct val="100000"/>
              <a:buNone/>
            </a:pPr>
            <a:r>
              <a:rPr lang="en-US" b="1"/>
              <a:t>Step 1:</a:t>
            </a:r>
            <a:r>
              <a:rPr lang="en-US"/>
              <a:t> Measure the current state of things by doing as is the study and capture the status at a macro level and to a possible micro level.</a:t>
            </a:r>
            <a:endParaRPr/>
          </a:p>
          <a:p>
            <a:pPr marL="342900" indent="-342900" algn="just">
              <a:spcBef>
                <a:spcPts val="400"/>
              </a:spcBef>
              <a:buClr>
                <a:schemeClr val="dk1"/>
              </a:buClr>
              <a:buSzPct val="100000"/>
              <a:buNone/>
            </a:pPr>
            <a:r>
              <a:rPr lang="en-US" b="1"/>
              <a:t>Step 2:</a:t>
            </a:r>
            <a:r>
              <a:rPr lang="en-US"/>
              <a:t> Capture the deficiency in the current state and avenues for improvements (wish list) and define the goal state (to-be state). Define the to-be state at a macro level and to a possible micro level.</a:t>
            </a:r>
            <a:endParaRPr/>
          </a:p>
          <a:p>
            <a:pPr marL="342900" indent="-342900" algn="just">
              <a:spcBef>
                <a:spcPts val="400"/>
              </a:spcBef>
              <a:buClr>
                <a:schemeClr val="dk1"/>
              </a:buClr>
              <a:buSzPct val="100000"/>
              <a:buNone/>
            </a:pPr>
            <a:r>
              <a:rPr lang="en-US" b="1"/>
              <a:t>Step 3:</a:t>
            </a:r>
            <a:r>
              <a:rPr lang="en-US"/>
              <a:t> Compare the Current state and Goal state and if they are at the same level the problem is resolved.</a:t>
            </a:r>
            <a:endParaRPr/>
          </a:p>
          <a:p>
            <a:pPr marL="342900" indent="-342900" algn="just">
              <a:spcBef>
                <a:spcPts val="400"/>
              </a:spcBef>
              <a:buClr>
                <a:schemeClr val="dk1"/>
              </a:buClr>
              <a:buSzPct val="100000"/>
              <a:buNone/>
            </a:pPr>
            <a:r>
              <a:rPr lang="en-US" b="1"/>
              <a:t>Step 4:</a:t>
            </a:r>
            <a:r>
              <a:rPr lang="en-US"/>
              <a:t> List the differences between the current state and goal state at macro and micro levels.</a:t>
            </a:r>
            <a:endParaRPr/>
          </a:p>
          <a:p>
            <a:pPr marL="342900" indent="-342900" algn="just">
              <a:spcBef>
                <a:spcPts val="400"/>
              </a:spcBef>
              <a:buClr>
                <a:schemeClr val="dk1"/>
              </a:buClr>
              <a:buSzPct val="100000"/>
              <a:buNone/>
            </a:pPr>
            <a:r>
              <a:rPr lang="en-US" b="1"/>
              <a:t>Step 5:</a:t>
            </a:r>
            <a:r>
              <a:rPr lang="en-US"/>
              <a:t> Convert the differences into deletions/modifications to current state and new additions.</a:t>
            </a:r>
            <a:endParaRPr/>
          </a:p>
          <a:p>
            <a:pPr marL="342900" indent="-342900" algn="just">
              <a:spcBef>
                <a:spcPts val="400"/>
              </a:spcBef>
              <a:buClr>
                <a:schemeClr val="dk1"/>
              </a:buClr>
              <a:buSzPct val="100000"/>
              <a:buNone/>
            </a:pPr>
            <a:r>
              <a:rPr lang="en-US" b="1"/>
              <a:t>Step 6:</a:t>
            </a:r>
            <a:r>
              <a:rPr lang="en-US"/>
              <a:t> Define the action to implement the changes as defined in step-5.</a:t>
            </a:r>
            <a:endParaRPr/>
          </a:p>
          <a:p>
            <a:pPr marL="342900" indent="-342900" algn="just">
              <a:spcBef>
                <a:spcPts val="400"/>
              </a:spcBef>
              <a:buClr>
                <a:schemeClr val="dk1"/>
              </a:buClr>
              <a:buSzPct val="100000"/>
              <a:buNone/>
            </a:pPr>
            <a:r>
              <a:rPr lang="en-US" b="1"/>
              <a:t>Step 7:</a:t>
            </a:r>
            <a:r>
              <a:rPr lang="en-US"/>
              <a:t> Implement the changes and measure the actual results with the planned goals.</a:t>
            </a:r>
            <a:endParaRPr/>
          </a:p>
          <a:p>
            <a:pPr marL="342900" indent="-342900" algn="just">
              <a:spcBef>
                <a:spcPts val="400"/>
              </a:spcBef>
              <a:buClr>
                <a:schemeClr val="dk1"/>
              </a:buClr>
              <a:buSzPct val="100000"/>
              <a:buNone/>
            </a:pPr>
            <a:r>
              <a:rPr lang="en-US" b="1"/>
              <a:t>Step 8:</a:t>
            </a:r>
            <a:r>
              <a:rPr lang="en-US"/>
              <a:t> Do course correction and achieve the final goal.</a:t>
            </a:r>
            <a:endParaRPr/>
          </a:p>
          <a:p>
            <a:pPr marL="0" indent="0" algn="just">
              <a:spcBef>
                <a:spcPts val="400"/>
              </a:spcBef>
              <a:buClr>
                <a:schemeClr val="dk1"/>
              </a:buClr>
              <a:buSzPct val="100000"/>
              <a:buNone/>
            </a:pPr>
            <a:endParaRPr/>
          </a:p>
        </p:txBody>
      </p:sp>
    </p:spTree>
    <p:extLst>
      <p:ext uri="{BB962C8B-B14F-4D97-AF65-F5344CB8AC3E}">
        <p14:creationId xmlns:p14="http://schemas.microsoft.com/office/powerpoint/2010/main" val="1749653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516" name="Google Shape;516;p44"/>
          <p:cNvSpPr txBox="1">
            <a:spLocks noGrp="1"/>
          </p:cNvSpPr>
          <p:nvPr>
            <p:ph type="body" idx="1"/>
          </p:nvPr>
        </p:nvSpPr>
        <p:spPr>
          <a:xfrm>
            <a:off x="1981200" y="1295401"/>
            <a:ext cx="8229600" cy="4830763"/>
          </a:xfrm>
          <a:prstGeom prst="rect">
            <a:avLst/>
          </a:prstGeom>
          <a:noFill/>
          <a:ln>
            <a:noFill/>
          </a:ln>
        </p:spPr>
        <p:txBody>
          <a:bodyPr spcFirstLastPara="1" vert="horz" wrap="square" lIns="91425" tIns="45700" rIns="91425" bIns="45700" rtlCol="0" anchor="t" anchorCtr="0">
            <a:normAutofit/>
          </a:bodyPr>
          <a:lstStyle/>
          <a:p>
            <a:pPr marL="342900" indent="-342900">
              <a:spcBef>
                <a:spcPts val="0"/>
              </a:spcBef>
              <a:buClr>
                <a:schemeClr val="dk1"/>
              </a:buClr>
              <a:buSzPts val="2000"/>
              <a:buNone/>
            </a:pPr>
            <a:r>
              <a:rPr lang="en-US" sz="2000"/>
              <a:t>Example 1:</a:t>
            </a:r>
            <a:endParaRPr/>
          </a:p>
          <a:p>
            <a:pPr marL="342900" indent="-342900">
              <a:spcBef>
                <a:spcPts val="400"/>
              </a:spcBef>
              <a:buClr>
                <a:schemeClr val="dk1"/>
              </a:buClr>
              <a:buSzPts val="2000"/>
            </a:pPr>
            <a:r>
              <a:rPr lang="en-US" sz="2000"/>
              <a:t>If in your current state you are hungry, and in your goal state you are not hungry </a:t>
            </a:r>
            <a:endParaRPr/>
          </a:p>
          <a:p>
            <a:pPr marL="342900" indent="-342900">
              <a:spcBef>
                <a:spcPts val="400"/>
              </a:spcBef>
              <a:buClr>
                <a:schemeClr val="dk1"/>
              </a:buClr>
              <a:buSzPts val="2000"/>
            </a:pPr>
            <a:r>
              <a:rPr lang="en-US" sz="2000"/>
              <a:t>Preconditions of visit_cafeteria: you know where the cafeteria is.</a:t>
            </a:r>
            <a:br>
              <a:rPr lang="en-US" sz="2000"/>
            </a:br>
            <a:r>
              <a:rPr lang="en-US" sz="2000"/>
              <a:t>Postconditions of visit_cafeteria: you are no longer hungry.</a:t>
            </a:r>
            <a:endParaRPr/>
          </a:p>
          <a:p>
            <a:pPr marL="342900" indent="-342900">
              <a:spcBef>
                <a:spcPts val="400"/>
              </a:spcBef>
              <a:buClr>
                <a:schemeClr val="dk1"/>
              </a:buClr>
              <a:buSzPts val="2000"/>
              <a:buNone/>
            </a:pPr>
            <a:r>
              <a:rPr lang="en-US" sz="2000"/>
              <a:t>Example 2:</a:t>
            </a:r>
            <a:endParaRPr sz="2000"/>
          </a:p>
        </p:txBody>
      </p:sp>
      <p:sp>
        <p:nvSpPr>
          <p:cNvPr id="517" name="Google Shape;517;p44"/>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32</a:t>
            </a:fld>
            <a:endParaRPr/>
          </a:p>
        </p:txBody>
      </p:sp>
      <p:sp>
        <p:nvSpPr>
          <p:cNvPr id="518" name="Google Shape;518;p44"/>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pic>
        <p:nvPicPr>
          <p:cNvPr id="519" name="Google Shape;519;p44"/>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520" name="Google Shape;520;p44"/>
          <p:cNvSpPr/>
          <p:nvPr/>
        </p:nvSpPr>
        <p:spPr>
          <a:xfrm>
            <a:off x="2057400" y="2286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Problem Solving using </a:t>
            </a:r>
            <a:br>
              <a:rPr lang="en-US" sz="3200" b="1">
                <a:solidFill>
                  <a:schemeClr val="lt1"/>
                </a:solidFill>
                <a:latin typeface="Calibri"/>
                <a:ea typeface="Calibri"/>
                <a:cs typeface="Calibri"/>
                <a:sym typeface="Calibri"/>
              </a:rPr>
            </a:br>
            <a:r>
              <a:rPr lang="en-US" sz="3200" b="1">
                <a:solidFill>
                  <a:schemeClr val="lt1"/>
                </a:solidFill>
                <a:latin typeface="Calibri"/>
                <a:ea typeface="Calibri"/>
                <a:cs typeface="Calibri"/>
                <a:sym typeface="Calibri"/>
              </a:rPr>
              <a:t>Means - Ends Analysis - Example</a:t>
            </a:r>
            <a:endParaRPr sz="3200" b="1">
              <a:solidFill>
                <a:schemeClr val="dk1"/>
              </a:solidFill>
              <a:latin typeface="Calibri"/>
              <a:ea typeface="Calibri"/>
              <a:cs typeface="Calibri"/>
              <a:sym typeface="Calibri"/>
            </a:endParaRPr>
          </a:p>
        </p:txBody>
      </p:sp>
      <p:pic>
        <p:nvPicPr>
          <p:cNvPr id="521" name="Google Shape;521;p44" descr="coursedocs/05---means-end-analysis.rst at master · orsenthil/coursedocs ·  GitHub"/>
          <p:cNvPicPr preferRelativeResize="0"/>
          <p:nvPr/>
        </p:nvPicPr>
        <p:blipFill rotWithShape="1">
          <a:blip r:embed="rId4">
            <a:alphaModFix/>
          </a:blip>
          <a:srcRect/>
          <a:stretch/>
        </p:blipFill>
        <p:spPr>
          <a:xfrm>
            <a:off x="3200401" y="3276601"/>
            <a:ext cx="5509535" cy="3146425"/>
          </a:xfrm>
          <a:prstGeom prst="rect">
            <a:avLst/>
          </a:prstGeom>
          <a:noFill/>
          <a:ln>
            <a:noFill/>
          </a:ln>
        </p:spPr>
      </p:pic>
    </p:spTree>
    <p:extLst>
      <p:ext uri="{BB962C8B-B14F-4D97-AF65-F5344CB8AC3E}">
        <p14:creationId xmlns:p14="http://schemas.microsoft.com/office/powerpoint/2010/main" val="1467734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5"/>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solidFill>
                  <a:srgbClr val="888888"/>
                </a:solidFill>
              </a:rPr>
              <a:pPr/>
              <a:t>33</a:t>
            </a:fld>
            <a:endParaRPr>
              <a:solidFill>
                <a:srgbClr val="888888"/>
              </a:solidFill>
            </a:endParaRPr>
          </a:p>
        </p:txBody>
      </p:sp>
      <p:pic>
        <p:nvPicPr>
          <p:cNvPr id="528" name="Google Shape;528;p45"/>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529" name="Google Shape;529;p45"/>
          <p:cNvSpPr/>
          <p:nvPr/>
        </p:nvSpPr>
        <p:spPr>
          <a:xfrm>
            <a:off x="1918306" y="296950"/>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endParaRPr sz="3200" b="1">
              <a:solidFill>
                <a:schemeClr val="dk1"/>
              </a:solidFill>
              <a:latin typeface="Calibri"/>
              <a:ea typeface="Calibri"/>
              <a:cs typeface="Calibri"/>
              <a:sym typeface="Calibri"/>
            </a:endParaRPr>
          </a:p>
        </p:txBody>
      </p:sp>
      <p:sp>
        <p:nvSpPr>
          <p:cNvPr id="530" name="Google Shape;530;p45"/>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531" name="Google Shape;531;p45"/>
          <p:cNvSpPr txBox="1"/>
          <p:nvPr/>
        </p:nvSpPr>
        <p:spPr>
          <a:xfrm>
            <a:off x="3810000" y="439527"/>
            <a:ext cx="4572000" cy="584775"/>
          </a:xfrm>
          <a:prstGeom prst="rect">
            <a:avLst/>
          </a:prstGeom>
          <a:noFill/>
          <a:ln>
            <a:noFill/>
          </a:ln>
        </p:spPr>
        <p:txBody>
          <a:bodyPr spcFirstLastPara="1" wrap="square" lIns="91425" tIns="45700" rIns="91425" bIns="45700" anchor="t" anchorCtr="0">
            <a:spAutoFit/>
          </a:bodyPr>
          <a:lstStyle/>
          <a:p>
            <a:pPr algn="ctr"/>
            <a:r>
              <a:rPr lang="en-US" sz="3200" b="1">
                <a:solidFill>
                  <a:schemeClr val="lt1"/>
                </a:solidFill>
                <a:latin typeface="Calibri"/>
                <a:ea typeface="Calibri"/>
                <a:cs typeface="Calibri"/>
                <a:sym typeface="Calibri"/>
              </a:rPr>
              <a:t>MEA – To do Exercise!</a:t>
            </a:r>
            <a:endParaRPr sz="3200" b="1">
              <a:solidFill>
                <a:schemeClr val="lt1"/>
              </a:solidFill>
              <a:latin typeface="Calibri"/>
              <a:ea typeface="Calibri"/>
              <a:cs typeface="Calibri"/>
              <a:sym typeface="Calibri"/>
            </a:endParaRPr>
          </a:p>
        </p:txBody>
      </p:sp>
      <p:pic>
        <p:nvPicPr>
          <p:cNvPr id="532" name="Google Shape;532;p45" descr="Means-Ends Analysis"/>
          <p:cNvPicPr preferRelativeResize="0"/>
          <p:nvPr/>
        </p:nvPicPr>
        <p:blipFill rotWithShape="1">
          <a:blip r:embed="rId4">
            <a:alphaModFix/>
          </a:blip>
          <a:srcRect b="7965"/>
          <a:stretch/>
        </p:blipFill>
        <p:spPr>
          <a:xfrm>
            <a:off x="3200401" y="1524000"/>
            <a:ext cx="5267325" cy="2971800"/>
          </a:xfrm>
          <a:prstGeom prst="rect">
            <a:avLst/>
          </a:prstGeom>
          <a:noFill/>
          <a:ln>
            <a:noFill/>
          </a:ln>
        </p:spPr>
      </p:pic>
      <p:sp>
        <p:nvSpPr>
          <p:cNvPr id="533" name="Google Shape;533;p45"/>
          <p:cNvSpPr txBox="1"/>
          <p:nvPr/>
        </p:nvSpPr>
        <p:spPr>
          <a:xfrm>
            <a:off x="2667000" y="4800600"/>
            <a:ext cx="6858000" cy="923330"/>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Calibri"/>
                <a:ea typeface="Calibri"/>
                <a:cs typeface="Calibri"/>
                <a:sym typeface="Calibri"/>
              </a:rPr>
              <a:t>Example:</a:t>
            </a:r>
            <a:endParaRPr/>
          </a:p>
          <a:p>
            <a:r>
              <a:rPr lang="en-US">
                <a:solidFill>
                  <a:schemeClr val="dk1"/>
                </a:solidFill>
                <a:latin typeface="Calibri"/>
                <a:ea typeface="Calibri"/>
                <a:cs typeface="Calibri"/>
                <a:sym typeface="Calibri"/>
              </a:rPr>
              <a:t>An electronics business company aims to get a turnover of Rs. 10 crores per annum. How do you do?</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612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rgbClr val="FF0000"/>
                </a:solidFill>
                <a:latin typeface="Times New Roman" pitchFamily="18" charset="0"/>
                <a:cs typeface="Times New Roman" pitchFamily="18" charset="0"/>
              </a:rPr>
              <a:t>Non-linear Planning, Conditional planning, Reactive planning</a:t>
            </a:r>
          </a:p>
          <a:p>
            <a:r>
              <a:rPr lang="en-US" sz="2600" dirty="0">
                <a:latin typeface="Times New Roman" pitchFamily="18" charset="0"/>
                <a:cs typeface="Times New Roman" pitchFamily="18" charset="0"/>
              </a:rPr>
              <a:t>Learning- Machine learning, Goals and Challenges of machine learning</a:t>
            </a:r>
          </a:p>
          <a:p>
            <a:r>
              <a:rPr lang="en-US" sz="2600" dirty="0">
                <a:latin typeface="Times New Roman" pitchFamily="18" charset="0"/>
                <a:cs typeface="Times New Roman" pitchFamily="18" charset="0"/>
              </a:rPr>
              <a:t>Learning concepts, models, Artificial neural network based learning- Back propagation, Support vector machines, </a:t>
            </a:r>
          </a:p>
          <a:p>
            <a:r>
              <a:rPr lang="en-US" sz="2600" dirty="0">
                <a:latin typeface="Times New Roman" pitchFamily="18" charset="0"/>
                <a:cs typeface="Times New Roman" pitchFamily="18" charset="0"/>
              </a:rPr>
              <a:t>Reinforcement learning,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 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1266" name="Picture 2"/>
          <p:cNvPicPr>
            <a:picLocks noGrp="1" noChangeAspect="1" noChangeArrowheads="1"/>
          </p:cNvPicPr>
          <p:nvPr>
            <p:ph idx="1"/>
          </p:nvPr>
        </p:nvPicPr>
        <p:blipFill>
          <a:blip r:embed="rId3"/>
          <a:srcRect/>
          <a:stretch>
            <a:fillRect/>
          </a:stretch>
        </p:blipFill>
        <p:spPr bwMode="auto">
          <a:xfrm>
            <a:off x="789140" y="1563287"/>
            <a:ext cx="9757776" cy="4071036"/>
          </a:xfrm>
          <a:prstGeom prst="rect">
            <a:avLst/>
          </a:prstGeom>
          <a:noFill/>
          <a:ln w="38100">
            <a:solidFill>
              <a:srgbClr val="FF0000"/>
            </a:solidFill>
            <a:miter lim="800000"/>
            <a:headEnd/>
            <a:tailEnd/>
          </a:ln>
          <a:effectLst/>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br>
              <a:rPr lang="en-US" b="1" dirty="0"/>
            </a:br>
            <a:r>
              <a:rPr lang="en-US" b="1" dirty="0"/>
              <a:t>Planning and Learning</a:t>
            </a:r>
            <a:br>
              <a:rPr lang="en-US" b="1" dirty="0"/>
            </a:br>
            <a:endParaRPr 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br>
              <a:rPr lang="en-US" b="1" dirty="0"/>
            </a:br>
            <a:r>
              <a:rPr lang="en-US" b="1" dirty="0"/>
              <a:t>Partial-order planning </a:t>
            </a:r>
            <a:br>
              <a:rPr lang="en-US" dirty="0"/>
            </a:br>
            <a:endParaRPr lang="en-US" b="1" dirty="0"/>
          </a:p>
        </p:txBody>
      </p:sp>
      <p:sp>
        <p:nvSpPr>
          <p:cNvPr id="12" name="Rectangle 11"/>
          <p:cNvSpPr/>
          <p:nvPr/>
        </p:nvSpPr>
        <p:spPr>
          <a:xfrm>
            <a:off x="613975" y="1524997"/>
            <a:ext cx="10416884" cy="4893647"/>
          </a:xfrm>
          <a:prstGeom prst="rect">
            <a:avLst/>
          </a:prstGeom>
          <a:solidFill>
            <a:schemeClr val="lt1"/>
          </a:solidFill>
          <a:ln w="38100">
            <a:solidFill>
              <a:srgbClr val="FF0000"/>
            </a:solidFill>
          </a:ln>
        </p:spPr>
        <p:txBody>
          <a:bodyPr wrap="square">
            <a:spAutoFit/>
          </a:bodyPr>
          <a:lstStyle/>
          <a:p>
            <a:pPr algn="just"/>
            <a:r>
              <a:rPr lang="en-US" sz="2600" dirty="0">
                <a:latin typeface="Times New Roman" pitchFamily="18" charset="0"/>
                <a:cs typeface="Times New Roman" pitchFamily="18" charset="0"/>
              </a:rPr>
              <a:t>A linear planner builds a plan as a totally ordered sequence of plan steps </a:t>
            </a:r>
          </a:p>
          <a:p>
            <a:pPr algn="just"/>
            <a:endParaRPr lang="en-US" sz="26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A non-linear planner (aka partial-order planner) builds up a plan as a set of steps with some temporal constraints  </a:t>
            </a:r>
          </a:p>
          <a:p>
            <a:pPr algn="just">
              <a:buFontTx/>
              <a:buChar char="-"/>
            </a:pPr>
            <a:r>
              <a:rPr lang="en-US" sz="2600" dirty="0">
                <a:latin typeface="Times New Roman" pitchFamily="18" charset="0"/>
                <a:cs typeface="Times New Roman" pitchFamily="18" charset="0"/>
              </a:rPr>
              <a:t> constraints of the form S1 &lt; S2 if step S1 must comes before S2.</a:t>
            </a:r>
          </a:p>
          <a:p>
            <a:pPr algn="just">
              <a:buFontTx/>
              <a:buChar char="-"/>
            </a:pPr>
            <a:endParaRPr lang="en-US" sz="26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One refines a partially ordered plan (POP) by either: </a:t>
            </a:r>
          </a:p>
          <a:p>
            <a:pPr algn="just">
              <a:buFont typeface="Wingdings" pitchFamily="2" charset="2"/>
              <a:buChar char="Ø"/>
            </a:pPr>
            <a:r>
              <a:rPr lang="en-US" sz="2600" dirty="0">
                <a:latin typeface="Times New Roman" pitchFamily="18" charset="0"/>
                <a:cs typeface="Times New Roman" pitchFamily="18" charset="0"/>
              </a:rPr>
              <a:t>adding a new plan step , or </a:t>
            </a:r>
          </a:p>
          <a:p>
            <a:pPr algn="just">
              <a:buFont typeface="Wingdings" pitchFamily="2" charset="2"/>
              <a:buChar char="Ø"/>
            </a:pPr>
            <a:r>
              <a:rPr lang="en-US" sz="2600" dirty="0">
                <a:latin typeface="Times New Roman" pitchFamily="18" charset="0"/>
                <a:cs typeface="Times New Roman" pitchFamily="18" charset="0"/>
              </a:rPr>
              <a:t>adding a new constraint to the steps already in the plan. </a:t>
            </a:r>
          </a:p>
          <a:p>
            <a:pPr algn="just"/>
            <a:endParaRPr lang="en-US" sz="26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A POP can be </a:t>
            </a:r>
            <a:r>
              <a:rPr lang="en-US" sz="2600" dirty="0" err="1">
                <a:latin typeface="Times New Roman" pitchFamily="18" charset="0"/>
                <a:cs typeface="Times New Roman" pitchFamily="18" charset="0"/>
              </a:rPr>
              <a:t>linearized</a:t>
            </a:r>
            <a:r>
              <a:rPr lang="en-US" sz="2600" dirty="0">
                <a:latin typeface="Times New Roman" pitchFamily="18" charset="0"/>
                <a:cs typeface="Times New Roman" pitchFamily="18" charset="0"/>
              </a:rPr>
              <a:t> (converted to a totally ordered plan) by topological sorting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Least commitment</a:t>
            </a:r>
          </a:p>
        </p:txBody>
      </p:sp>
      <p:sp>
        <p:nvSpPr>
          <p:cNvPr id="12" name="Rectangle 11"/>
          <p:cNvSpPr/>
          <p:nvPr/>
        </p:nvSpPr>
        <p:spPr>
          <a:xfrm>
            <a:off x="643002" y="1583053"/>
            <a:ext cx="11006203" cy="4492070"/>
          </a:xfrm>
          <a:prstGeom prst="rect">
            <a:avLst/>
          </a:prstGeom>
          <a:solidFill>
            <a:schemeClr val="lt1"/>
          </a:solidFill>
          <a:ln w="38100">
            <a:solidFill>
              <a:srgbClr val="FF0000"/>
            </a:solidFill>
          </a:ln>
        </p:spPr>
        <p:txBody>
          <a:bodyPr wrap="square">
            <a:spAutoFit/>
          </a:bodyPr>
          <a:lstStyle/>
          <a:p>
            <a:pPr algn="just">
              <a:buFont typeface="Arial" pitchFamily="34" charset="0"/>
              <a:buChar char="•"/>
            </a:pPr>
            <a:r>
              <a:rPr lang="en-US" sz="2800" dirty="0">
                <a:latin typeface="Times New Roman" pitchFamily="18" charset="0"/>
                <a:cs typeface="Times New Roman" pitchFamily="18" charset="0"/>
              </a:rPr>
              <a:t>Non-linear planners embody the principle of </a:t>
            </a:r>
            <a:r>
              <a:rPr lang="en-US" sz="2800" dirty="0">
                <a:solidFill>
                  <a:srgbClr val="FF0000"/>
                </a:solidFill>
                <a:latin typeface="Times New Roman" pitchFamily="18" charset="0"/>
                <a:cs typeface="Times New Roman" pitchFamily="18" charset="0"/>
              </a:rPr>
              <a:t>least commitment </a:t>
            </a:r>
          </a:p>
          <a:p>
            <a:pPr algn="just"/>
            <a:r>
              <a:rPr lang="en-US" sz="2800" dirty="0">
                <a:latin typeface="Times New Roman" pitchFamily="18" charset="0"/>
                <a:cs typeface="Times New Roman" pitchFamily="18" charset="0"/>
              </a:rPr>
              <a:t>	-  only choose actions, orderings, and variable bindings that are 	absolutely necessary, leaving other decisions till later </a:t>
            </a:r>
          </a:p>
          <a:p>
            <a:pPr algn="just"/>
            <a:r>
              <a:rPr lang="en-US" sz="2800" dirty="0">
                <a:latin typeface="Times New Roman" pitchFamily="18" charset="0"/>
                <a:cs typeface="Times New Roman" pitchFamily="18" charset="0"/>
              </a:rPr>
              <a:t>	-  avoids early commitment to decisions that don’t really matter </a:t>
            </a:r>
          </a:p>
          <a:p>
            <a:pPr algn="just">
              <a:buFont typeface="Arial" pitchFamily="34" charset="0"/>
              <a:buChar char="•"/>
            </a:pPr>
            <a:endParaRPr lang="en-US" sz="2800" dirty="0">
              <a:latin typeface="Times New Roman" pitchFamily="18" charset="0"/>
              <a:cs typeface="Times New Roman" pitchFamily="18" charset="0"/>
            </a:endParaRPr>
          </a:p>
          <a:p>
            <a:pPr algn="just">
              <a:buFont typeface="Arial" pitchFamily="34" charset="0"/>
              <a:buChar char="•"/>
            </a:pPr>
            <a:r>
              <a:rPr lang="en-US" sz="2800" dirty="0">
                <a:latin typeface="Times New Roman" pitchFamily="18" charset="0"/>
                <a:cs typeface="Times New Roman" pitchFamily="18" charset="0"/>
              </a:rPr>
              <a:t>A linear planner always chooses to add a plan step in a particular place in the sequence </a:t>
            </a:r>
          </a:p>
          <a:p>
            <a:pPr algn="just">
              <a:buFont typeface="Arial" pitchFamily="34" charset="0"/>
              <a:buChar char="•"/>
            </a:pPr>
            <a:endParaRPr lang="en-US" sz="2800" dirty="0">
              <a:latin typeface="Times New Roman" pitchFamily="18" charset="0"/>
              <a:cs typeface="Times New Roman" pitchFamily="18" charset="0"/>
            </a:endParaRPr>
          </a:p>
          <a:p>
            <a:pPr algn="just">
              <a:buFont typeface="Arial" pitchFamily="34" charset="0"/>
              <a:buChar char="•"/>
            </a:pPr>
            <a:r>
              <a:rPr lang="en-US" sz="2800" dirty="0">
                <a:latin typeface="Times New Roman" pitchFamily="18" charset="0"/>
                <a:cs typeface="Times New Roman" pitchFamily="18" charset="0"/>
              </a:rPr>
              <a:t>A non-linear planner chooses to add a step and possibly some temporal constraints</a:t>
            </a:r>
            <a:endParaRPr lang="en-US" sz="2600"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Non-linear plan</a:t>
            </a:r>
          </a:p>
        </p:txBody>
      </p:sp>
      <p:sp>
        <p:nvSpPr>
          <p:cNvPr id="12" name="Rectangle 11"/>
          <p:cNvSpPr/>
          <p:nvPr/>
        </p:nvSpPr>
        <p:spPr>
          <a:xfrm>
            <a:off x="397052" y="1455209"/>
            <a:ext cx="11214377" cy="5139869"/>
          </a:xfrm>
          <a:prstGeom prst="rect">
            <a:avLst/>
          </a:prstGeom>
          <a:ln w="38100">
            <a:solidFill>
              <a:srgbClr val="FF0000"/>
            </a:solidFill>
          </a:ln>
        </p:spPr>
        <p:txBody>
          <a:bodyPr wrap="square">
            <a:spAutoFit/>
          </a:bodyPr>
          <a:lstStyle/>
          <a:p>
            <a:r>
              <a:rPr lang="en-US" sz="2400" dirty="0">
                <a:latin typeface="Times New Roman" pitchFamily="18" charset="0"/>
                <a:cs typeface="Times New Roman" pitchFamily="18" charset="0"/>
              </a:rPr>
              <a:t>A non-linear plan consists of </a:t>
            </a:r>
          </a:p>
          <a:p>
            <a:pPr marL="514350" indent="-514350">
              <a:buFontTx/>
              <a:buAutoNum type="arabicParenBoth"/>
            </a:pPr>
            <a:r>
              <a:rPr lang="en-US" sz="2400" dirty="0">
                <a:latin typeface="Times New Roman" pitchFamily="18" charset="0"/>
                <a:cs typeface="Times New Roman" pitchFamily="18" charset="0"/>
              </a:rPr>
              <a:t>A set of </a:t>
            </a:r>
            <a:r>
              <a:rPr lang="en-US" sz="2400" dirty="0">
                <a:solidFill>
                  <a:srgbClr val="FF0000"/>
                </a:solidFill>
                <a:latin typeface="Times New Roman" pitchFamily="18" charset="0"/>
                <a:cs typeface="Times New Roman" pitchFamily="18" charset="0"/>
              </a:rPr>
              <a:t>steps</a:t>
            </a:r>
            <a:r>
              <a:rPr lang="en-US" sz="2400" dirty="0">
                <a:latin typeface="Times New Roman" pitchFamily="18" charset="0"/>
                <a:cs typeface="Times New Roman" pitchFamily="18" charset="0"/>
              </a:rPr>
              <a:t> {S</a:t>
            </a:r>
            <a:r>
              <a:rPr lang="en-US" sz="24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 S</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S</a:t>
            </a:r>
            <a:r>
              <a:rPr lang="en-US" sz="2400" baseline="-25000" dirty="0">
                <a:latin typeface="Times New Roman" pitchFamily="18" charset="0"/>
                <a:cs typeface="Times New Roman" pitchFamily="18" charset="0"/>
              </a:rPr>
              <a:t>3</a:t>
            </a:r>
            <a:r>
              <a:rPr lang="en-US" sz="2400" dirty="0">
                <a:latin typeface="Times New Roman" pitchFamily="18" charset="0"/>
                <a:cs typeface="Times New Roman" pitchFamily="18" charset="0"/>
              </a:rPr>
              <a:t>, S</a:t>
            </a:r>
            <a:r>
              <a:rPr lang="en-US" sz="2400" baseline="-25000" dirty="0">
                <a:latin typeface="Times New Roman" pitchFamily="18" charset="0"/>
                <a:cs typeface="Times New Roman" pitchFamily="18" charset="0"/>
              </a:rPr>
              <a:t>4</a:t>
            </a:r>
            <a:r>
              <a:rPr lang="en-US" sz="2400" dirty="0">
                <a:latin typeface="Times New Roman" pitchFamily="18" charset="0"/>
                <a:cs typeface="Times New Roman" pitchFamily="18" charset="0"/>
              </a:rPr>
              <a:t> …}</a:t>
            </a:r>
          </a:p>
          <a:p>
            <a:pPr marL="971550" lvl="1" indent="-514350"/>
            <a:r>
              <a:rPr lang="en-US" sz="2400" dirty="0">
                <a:latin typeface="Times New Roman" pitchFamily="18" charset="0"/>
                <a:cs typeface="Times New Roman" pitchFamily="18" charset="0"/>
              </a:rPr>
              <a:t>	Each step has an operator description, preconditions and post-conditions </a:t>
            </a:r>
          </a:p>
          <a:p>
            <a:pPr marL="0" lvl="1"/>
            <a:r>
              <a:rPr lang="en-US" sz="2400" dirty="0">
                <a:latin typeface="Times New Roman" pitchFamily="18" charset="0"/>
                <a:cs typeface="Times New Roman" pitchFamily="18" charset="0"/>
              </a:rPr>
              <a:t>(2) A set of </a:t>
            </a:r>
            <a:r>
              <a:rPr lang="en-US" sz="2400" dirty="0">
                <a:solidFill>
                  <a:srgbClr val="FF0000"/>
                </a:solidFill>
                <a:latin typeface="Times New Roman" pitchFamily="18" charset="0"/>
                <a:cs typeface="Times New Roman" pitchFamily="18" charset="0"/>
              </a:rPr>
              <a:t>causal links </a:t>
            </a:r>
            <a:r>
              <a:rPr lang="en-US" sz="2400" dirty="0">
                <a:latin typeface="Times New Roman" pitchFamily="18" charset="0"/>
                <a:cs typeface="Times New Roman" pitchFamily="18" charset="0"/>
              </a:rPr>
              <a:t>{ … (S</a:t>
            </a:r>
            <a:r>
              <a:rPr lang="en-US" sz="2400" baseline="-25000" dirty="0">
                <a:latin typeface="Times New Roman" pitchFamily="18" charset="0"/>
                <a:cs typeface="Times New Roman" pitchFamily="18" charset="0"/>
              </a:rPr>
              <a:t>i, </a:t>
            </a:r>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a:t>
            </a:r>
          </a:p>
          <a:p>
            <a:pPr marL="0" lvl="1"/>
            <a:r>
              <a:rPr lang="en-US" sz="2400" dirty="0">
                <a:latin typeface="Times New Roman" pitchFamily="18" charset="0"/>
                <a:cs typeface="Times New Roman" pitchFamily="18" charset="0"/>
              </a:rPr>
              <a:t>	Meaning a purpose of step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is to achieve precondition C of step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a:t>
            </a:r>
          </a:p>
          <a:p>
            <a:pPr marL="0" lvl="1"/>
            <a:r>
              <a:rPr lang="en-US" sz="2400" dirty="0">
                <a:latin typeface="Times New Roman" pitchFamily="18" charset="0"/>
                <a:cs typeface="Times New Roman" pitchFamily="18" charset="0"/>
              </a:rPr>
              <a:t>(3) A set of ordering constraints { …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&lt;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 } </a:t>
            </a:r>
          </a:p>
          <a:p>
            <a:pPr marL="0" lvl="1"/>
            <a:r>
              <a:rPr lang="en-US" sz="2400" dirty="0">
                <a:latin typeface="Times New Roman" pitchFamily="18" charset="0"/>
                <a:cs typeface="Times New Roman" pitchFamily="18" charset="0"/>
              </a:rPr>
              <a:t>	if step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must come before step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endParaRPr lang="en-US" sz="2400" baseline="-25000" dirty="0">
              <a:latin typeface="Times New Roman" pitchFamily="18" charset="0"/>
              <a:cs typeface="Times New Roman" pitchFamily="18" charset="0"/>
            </a:endParaRPr>
          </a:p>
          <a:p>
            <a:pPr marL="0" lvl="1"/>
            <a:endParaRPr lang="en-US" sz="2400" baseline="-25000" dirty="0">
              <a:latin typeface="Times New Roman" pitchFamily="18" charset="0"/>
              <a:cs typeface="Times New Roman" pitchFamily="18" charset="0"/>
            </a:endParaRPr>
          </a:p>
          <a:p>
            <a:pPr marL="0" lvl="1"/>
            <a:r>
              <a:rPr lang="en-US" sz="2400" dirty="0">
                <a:latin typeface="Times New Roman" pitchFamily="18" charset="0"/>
                <a:cs typeface="Times New Roman" pitchFamily="18" charset="0"/>
              </a:rPr>
              <a:t> A non-linear plan </a:t>
            </a:r>
            <a:r>
              <a:rPr lang="en-US" sz="2400" dirty="0">
                <a:solidFill>
                  <a:srgbClr val="FF0000"/>
                </a:solidFill>
                <a:latin typeface="Times New Roman" pitchFamily="18" charset="0"/>
                <a:cs typeface="Times New Roman" pitchFamily="18" charset="0"/>
              </a:rPr>
              <a:t>is complete </a:t>
            </a:r>
            <a:r>
              <a:rPr lang="en-US" sz="2400" dirty="0" err="1">
                <a:latin typeface="Times New Roman" pitchFamily="18" charset="0"/>
                <a:cs typeface="Times New Roman" pitchFamily="18" charset="0"/>
              </a:rPr>
              <a:t>iff</a:t>
            </a:r>
            <a:r>
              <a:rPr lang="en-US" sz="2400" dirty="0">
                <a:latin typeface="Times New Roman" pitchFamily="18" charset="0"/>
                <a:cs typeface="Times New Roman" pitchFamily="18" charset="0"/>
              </a:rPr>
              <a:t> </a:t>
            </a:r>
          </a:p>
          <a:p>
            <a:pPr marL="0" lvl="1"/>
            <a:r>
              <a:rPr lang="en-US" sz="2400" dirty="0">
                <a:latin typeface="Times New Roman" pitchFamily="18" charset="0"/>
                <a:cs typeface="Times New Roman" pitchFamily="18" charset="0"/>
              </a:rPr>
              <a:t>       - Every step mentioned in (2) and (3) is in (1) </a:t>
            </a:r>
          </a:p>
          <a:p>
            <a:pPr marL="0" lvl="1"/>
            <a:r>
              <a:rPr lang="en-US" sz="2400" dirty="0">
                <a:latin typeface="Times New Roman" pitchFamily="18" charset="0"/>
                <a:cs typeface="Times New Roman" pitchFamily="18" charset="0"/>
              </a:rPr>
              <a:t>       -  If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has prerequisite C, then there exists a causal link in (2) of the form (S</a:t>
            </a:r>
            <a:r>
              <a:rPr lang="en-US" sz="2400" baseline="-25000" dirty="0">
                <a:latin typeface="Times New Roman" pitchFamily="18" charset="0"/>
                <a:cs typeface="Times New Roman" pitchFamily="18" charset="0"/>
              </a:rPr>
              <a:t>i, </a:t>
            </a:r>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for 	some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a:t>
            </a:r>
          </a:p>
          <a:p>
            <a:pPr marL="0" lvl="1"/>
            <a:r>
              <a:rPr lang="en-US" sz="2400" dirty="0">
                <a:latin typeface="Times New Roman" pitchFamily="18" charset="0"/>
                <a:cs typeface="Times New Roman" pitchFamily="18" charset="0"/>
              </a:rPr>
              <a:t>       - If (S</a:t>
            </a:r>
            <a:r>
              <a:rPr lang="en-US" sz="2400" baseline="-25000" dirty="0">
                <a:latin typeface="Times New Roman" pitchFamily="18" charset="0"/>
                <a:cs typeface="Times New Roman" pitchFamily="18" charset="0"/>
              </a:rPr>
              <a:t>i, </a:t>
            </a:r>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 is in (2) and step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k</a:t>
            </a:r>
            <a:r>
              <a:rPr lang="en-US" sz="2400" dirty="0">
                <a:latin typeface="Times New Roman" pitchFamily="18" charset="0"/>
                <a:cs typeface="Times New Roman" pitchFamily="18" charset="0"/>
              </a:rPr>
              <a:t> is in (1), and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k</a:t>
            </a:r>
            <a:r>
              <a:rPr lang="en-US" sz="2400" baseline="-25000" dirty="0">
                <a:latin typeface="Times New Roman" pitchFamily="18" charset="0"/>
                <a:cs typeface="Times New Roman" pitchFamily="18" charset="0"/>
              </a:rPr>
              <a:t> </a:t>
            </a:r>
            <a:r>
              <a:rPr lang="en-US" sz="2400" dirty="0">
                <a:latin typeface="Times New Roman" pitchFamily="18" charset="0"/>
                <a:cs typeface="Times New Roman" pitchFamily="18" charset="0"/>
              </a:rPr>
              <a:t>threatens (S</a:t>
            </a:r>
            <a:r>
              <a:rPr lang="en-US" sz="2400" baseline="-25000" dirty="0">
                <a:latin typeface="Times New Roman" pitchFamily="18" charset="0"/>
                <a:cs typeface="Times New Roman" pitchFamily="18" charset="0"/>
              </a:rPr>
              <a:t>i, </a:t>
            </a:r>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(makes C false),              	then (3) contains either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k</a:t>
            </a:r>
            <a:r>
              <a:rPr lang="en-US" sz="2400" dirty="0">
                <a:latin typeface="Times New Roman" pitchFamily="18" charset="0"/>
                <a:cs typeface="Times New Roman" pitchFamily="18" charset="0"/>
              </a:rPr>
              <a:t> &lt;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or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k</a:t>
            </a:r>
            <a:r>
              <a:rPr lang="en-US" sz="2400" dirty="0">
                <a:latin typeface="Times New Roman" pitchFamily="18" charset="0"/>
                <a:cs typeface="Times New Roman" pitchFamily="18" charset="0"/>
              </a:rPr>
              <a:t> &gt;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endParaRPr lang="en-US" sz="2400"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The initial plan</a:t>
            </a:r>
          </a:p>
        </p:txBody>
      </p:sp>
      <p:pic>
        <p:nvPicPr>
          <p:cNvPr id="1026" name="Picture 2"/>
          <p:cNvPicPr>
            <a:picLocks noChangeAspect="1" noChangeArrowheads="1"/>
          </p:cNvPicPr>
          <p:nvPr/>
        </p:nvPicPr>
        <p:blipFill>
          <a:blip r:embed="rId3"/>
          <a:srcRect/>
          <a:stretch>
            <a:fillRect/>
          </a:stretch>
        </p:blipFill>
        <p:spPr bwMode="auto">
          <a:xfrm>
            <a:off x="387982" y="1609985"/>
            <a:ext cx="4580376" cy="4732758"/>
          </a:xfrm>
          <a:prstGeom prst="rect">
            <a:avLst/>
          </a:prstGeom>
          <a:noFill/>
          <a:ln w="9525">
            <a:solidFill>
              <a:srgbClr val="FF0000"/>
            </a:solid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417835" y="1555772"/>
            <a:ext cx="6588131" cy="4744820"/>
          </a:xfrm>
          <a:prstGeom prst="rect">
            <a:avLst/>
          </a:prstGeom>
          <a:noFill/>
          <a:ln w="9525">
            <a:solidFill>
              <a:srgbClr val="FF0000"/>
            </a:solid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3968FE-12AC-4A29-BF48-7D65F081EFDA}"/>
              </a:ext>
            </a:extLst>
          </p:cNvPr>
          <p:cNvPicPr>
            <a:picLocks noChangeAspect="1"/>
          </p:cNvPicPr>
          <p:nvPr/>
        </p:nvPicPr>
        <p:blipFill>
          <a:blip r:embed="rId3" cstate="print"/>
          <a:stretch>
            <a:fillRect/>
          </a:stretch>
        </p:blipFill>
        <p:spPr>
          <a:xfrm>
            <a:off x="10779760" y="123380"/>
            <a:ext cx="1275919" cy="1247775"/>
          </a:xfrm>
          <a:prstGeom prst="rect">
            <a:avLst/>
          </a:prstGeom>
          <a:noFill/>
          <a:ln>
            <a:noFill/>
          </a:ln>
        </p:spPr>
      </p:pic>
      <p:sp>
        <p:nvSpPr>
          <p:cNvPr id="7" name="Title 1">
            <a:extLst>
              <a:ext uri="{FF2B5EF4-FFF2-40B4-BE49-F238E27FC236}">
                <a16:creationId xmlns:a16="http://schemas.microsoft.com/office/drawing/2014/main" id="{A692DE37-D88C-4567-AE0C-0B241CC9BE8B}"/>
              </a:ext>
            </a:extLst>
          </p:cNvPr>
          <p:cNvSpPr txBox="1">
            <a:spLocks/>
          </p:cNvSpPr>
          <p:nvPr/>
        </p:nvSpPr>
        <p:spPr>
          <a:xfrm>
            <a:off x="334297" y="123380"/>
            <a:ext cx="10363200" cy="1325563"/>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Planning vs. Problem Solving</a:t>
            </a:r>
          </a:p>
        </p:txBody>
      </p:sp>
      <p:sp>
        <p:nvSpPr>
          <p:cNvPr id="10" name="Content Placeholder 2">
            <a:extLst>
              <a:ext uri="{FF2B5EF4-FFF2-40B4-BE49-F238E27FC236}">
                <a16:creationId xmlns:a16="http://schemas.microsoft.com/office/drawing/2014/main" id="{DF5476A8-C4D1-49CB-9D52-793B37D95CE2}"/>
              </a:ext>
            </a:extLst>
          </p:cNvPr>
          <p:cNvSpPr txBox="1">
            <a:spLocks/>
          </p:cNvSpPr>
          <p:nvPr/>
        </p:nvSpPr>
        <p:spPr>
          <a:xfrm>
            <a:off x="334297" y="1524000"/>
            <a:ext cx="11552903" cy="5117765"/>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10000"/>
              </a:lnSpc>
            </a:pPr>
            <a:r>
              <a:rPr lang="en-US" dirty="0">
                <a:latin typeface="Times New Roman" pitchFamily="18" charset="0"/>
                <a:cs typeface="Times New Roman" pitchFamily="18" charset="0"/>
              </a:rPr>
              <a:t>Planning and problem solving methods can often solve the same sorts of problems</a:t>
            </a:r>
          </a:p>
          <a:p>
            <a:pPr>
              <a:lnSpc>
                <a:spcPct val="110000"/>
              </a:lnSpc>
            </a:pPr>
            <a:r>
              <a:rPr lang="en-US" dirty="0">
                <a:latin typeface="Times New Roman" pitchFamily="18" charset="0"/>
                <a:cs typeface="Times New Roman" pitchFamily="18" charset="0"/>
              </a:rPr>
              <a:t>Planning is more powerful because of the representations and methods used.</a:t>
            </a:r>
          </a:p>
          <a:p>
            <a:pPr>
              <a:lnSpc>
                <a:spcPct val="110000"/>
              </a:lnSpc>
            </a:pPr>
            <a:r>
              <a:rPr lang="en-US" dirty="0">
                <a:latin typeface="Times New Roman" pitchFamily="18" charset="0"/>
                <a:cs typeface="Times New Roman" pitchFamily="18" charset="0"/>
              </a:rPr>
              <a:t> States, goals, and actions are decomposed into sets of sentences (usually in first-order logic)</a:t>
            </a:r>
          </a:p>
          <a:p>
            <a:pPr>
              <a:lnSpc>
                <a:spcPct val="110000"/>
              </a:lnSpc>
            </a:pPr>
            <a:r>
              <a:rPr lang="en-US" dirty="0">
                <a:latin typeface="Times New Roman" pitchFamily="18" charset="0"/>
                <a:cs typeface="Times New Roman" pitchFamily="18" charset="0"/>
              </a:rPr>
              <a:t>Search often proceeds through plan space rather than state space (though there are also state-space planners)</a:t>
            </a:r>
          </a:p>
          <a:p>
            <a:pPr>
              <a:lnSpc>
                <a:spcPct val="110000"/>
              </a:lnSpc>
            </a:pPr>
            <a:r>
              <a:rPr lang="en-US" dirty="0" err="1">
                <a:latin typeface="Times New Roman" pitchFamily="18" charset="0"/>
                <a:cs typeface="Times New Roman" pitchFamily="18" charset="0"/>
              </a:rPr>
              <a:t>Subgoals</a:t>
            </a:r>
            <a:r>
              <a:rPr lang="en-US" dirty="0">
                <a:latin typeface="Times New Roman" pitchFamily="18" charset="0"/>
                <a:cs typeface="Times New Roman" pitchFamily="18" charset="0"/>
              </a:rPr>
              <a:t> can be planned independently, reducing the complexity of the planning problem</a:t>
            </a:r>
            <a:endParaRPr lang="en-GB" altLang="ar-JO" dirty="0">
              <a:latin typeface="Times New Roman" pitchFamily="18" charset="0"/>
              <a:cs typeface="Times New Roman" pitchFamily="18" charset="0"/>
            </a:endParaRPr>
          </a:p>
        </p:txBody>
      </p:sp>
    </p:spTree>
    <p:extLst>
      <p:ext uri="{BB962C8B-B14F-4D97-AF65-F5344CB8AC3E}">
        <p14:creationId xmlns:p14="http://schemas.microsoft.com/office/powerpoint/2010/main" val="65882555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9900195"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Solution</a:t>
            </a:r>
          </a:p>
        </p:txBody>
      </p:sp>
      <p:pic>
        <p:nvPicPr>
          <p:cNvPr id="2052" name="Picture 4"/>
          <p:cNvPicPr>
            <a:picLocks noChangeAspect="1" noChangeArrowheads="1"/>
          </p:cNvPicPr>
          <p:nvPr/>
        </p:nvPicPr>
        <p:blipFill>
          <a:blip r:embed="rId3"/>
          <a:srcRect/>
          <a:stretch>
            <a:fillRect/>
          </a:stretch>
        </p:blipFill>
        <p:spPr bwMode="auto">
          <a:xfrm>
            <a:off x="449943" y="1526372"/>
            <a:ext cx="9695543" cy="4721082"/>
          </a:xfrm>
          <a:prstGeom prst="rect">
            <a:avLst/>
          </a:prstGeom>
          <a:noFill/>
          <a:ln w="38100">
            <a:solidFill>
              <a:srgbClr val="FF0000"/>
            </a:solid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Conditional Planning</a:t>
            </a:r>
          </a:p>
        </p:txBody>
      </p:sp>
      <p:sp>
        <p:nvSpPr>
          <p:cNvPr id="12" name="Rectangle 11"/>
          <p:cNvSpPr/>
          <p:nvPr/>
        </p:nvSpPr>
        <p:spPr>
          <a:xfrm>
            <a:off x="406400" y="1583053"/>
            <a:ext cx="10679133" cy="4832092"/>
          </a:xfrm>
          <a:prstGeom prst="rect">
            <a:avLst/>
          </a:prstGeom>
          <a:solidFill>
            <a:schemeClr val="lt1"/>
          </a:solidFill>
          <a:ln w="38100">
            <a:solidFill>
              <a:srgbClr val="FF0000"/>
            </a:solidFill>
          </a:ln>
        </p:spPr>
        <p:txBody>
          <a:bodyPr wrap="square">
            <a:spAutoFit/>
          </a:bodyPr>
          <a:lstStyle/>
          <a:p>
            <a:pPr algn="just">
              <a:buFont typeface="Arial" pitchFamily="34" charset="0"/>
              <a:buChar char="•"/>
            </a:pPr>
            <a:r>
              <a:rPr lang="en-US" sz="2800" dirty="0">
                <a:latin typeface="Times New Roman" pitchFamily="18" charset="0"/>
                <a:cs typeface="Times New Roman" pitchFamily="18" charset="0"/>
              </a:rPr>
              <a:t>The agent might not know what the initial state is</a:t>
            </a:r>
          </a:p>
          <a:p>
            <a:pPr algn="just">
              <a:buFont typeface="Arial" pitchFamily="34" charset="0"/>
              <a:buChar char="•"/>
            </a:pPr>
            <a:r>
              <a:rPr lang="en-US" sz="2800" dirty="0">
                <a:latin typeface="Times New Roman" pitchFamily="18" charset="0"/>
                <a:cs typeface="Times New Roman" pitchFamily="18" charset="0"/>
              </a:rPr>
              <a:t> The agent might not know the outcome of its actions </a:t>
            </a:r>
          </a:p>
          <a:p>
            <a:pPr algn="just">
              <a:buFont typeface="Arial" pitchFamily="34" charset="0"/>
              <a:buChar char="•"/>
            </a:pPr>
            <a:r>
              <a:rPr lang="en-US" sz="2800" dirty="0">
                <a:latin typeface="Times New Roman" pitchFamily="18" charset="0"/>
                <a:cs typeface="Times New Roman" pitchFamily="18" charset="0"/>
              </a:rPr>
              <a:t>The plans will have branches rather than being straight line plans, includes conditional steps </a:t>
            </a:r>
          </a:p>
          <a:p>
            <a:pPr algn="just"/>
            <a:r>
              <a:rPr lang="en-US" sz="2800" dirty="0">
                <a:latin typeface="Times New Roman" pitchFamily="18" charset="0"/>
                <a:cs typeface="Times New Roman" pitchFamily="18" charset="0"/>
              </a:rPr>
              <a:t>	if </a:t>
            </a:r>
            <a:r>
              <a:rPr lang="en-US" sz="2800" i="1" dirty="0">
                <a:solidFill>
                  <a:srgbClr val="FF0000"/>
                </a:solidFill>
                <a:latin typeface="Times New Roman" pitchFamily="18" charset="0"/>
                <a:cs typeface="Times New Roman" pitchFamily="18" charset="0"/>
              </a:rPr>
              <a:t>&lt; test &gt; </a:t>
            </a:r>
            <a:r>
              <a:rPr lang="en-US" sz="2800" dirty="0">
                <a:latin typeface="Times New Roman" pitchFamily="18" charset="0"/>
                <a:cs typeface="Times New Roman" pitchFamily="18" charset="0"/>
              </a:rPr>
              <a:t>then </a:t>
            </a:r>
            <a:r>
              <a:rPr lang="en-US" sz="2800" i="1" dirty="0">
                <a:solidFill>
                  <a:srgbClr val="FF0000"/>
                </a:solidFill>
                <a:latin typeface="Times New Roman" pitchFamily="18" charset="0"/>
                <a:cs typeface="Times New Roman" pitchFamily="18" charset="0"/>
              </a:rPr>
              <a:t>plan A</a:t>
            </a:r>
            <a:r>
              <a:rPr lang="en-US" sz="2800" i="1" dirty="0">
                <a:latin typeface="Times New Roman" pitchFamily="18" charset="0"/>
                <a:cs typeface="Times New Roman" pitchFamily="18" charset="0"/>
              </a:rPr>
              <a:t> </a:t>
            </a:r>
            <a:r>
              <a:rPr lang="en-US" sz="2800" dirty="0">
                <a:latin typeface="Times New Roman" pitchFamily="18" charset="0"/>
                <a:cs typeface="Times New Roman" pitchFamily="18" charset="0"/>
              </a:rPr>
              <a:t>else </a:t>
            </a:r>
            <a:r>
              <a:rPr lang="en-US" sz="2800" i="1" dirty="0">
                <a:solidFill>
                  <a:srgbClr val="FF0000"/>
                </a:solidFill>
                <a:latin typeface="Times New Roman" pitchFamily="18" charset="0"/>
                <a:cs typeface="Times New Roman" pitchFamily="18" charset="0"/>
              </a:rPr>
              <a:t>plan B</a:t>
            </a:r>
            <a:r>
              <a:rPr lang="en-US" sz="2800" dirty="0">
                <a:solidFill>
                  <a:srgbClr val="FF0000"/>
                </a:solidFill>
                <a:latin typeface="Times New Roman" pitchFamily="18" charset="0"/>
                <a:cs typeface="Times New Roman" pitchFamily="18" charset="0"/>
              </a:rPr>
              <a:t> </a:t>
            </a:r>
          </a:p>
          <a:p>
            <a:pPr algn="just">
              <a:buFont typeface="Arial" pitchFamily="34" charset="0"/>
              <a:buChar char="•"/>
            </a:pPr>
            <a:r>
              <a:rPr lang="en-US" sz="2800" b="1" dirty="0">
                <a:latin typeface="Times New Roman" pitchFamily="18" charset="0"/>
                <a:cs typeface="Times New Roman" pitchFamily="18" charset="0"/>
              </a:rPr>
              <a:t>Full </a:t>
            </a:r>
            <a:r>
              <a:rPr lang="en-US" sz="2800" b="1" dirty="0" err="1">
                <a:latin typeface="Times New Roman" pitchFamily="18" charset="0"/>
                <a:cs typeface="Times New Roman" pitchFamily="18" charset="0"/>
              </a:rPr>
              <a:t>observability</a:t>
            </a:r>
            <a:r>
              <a:rPr lang="en-US"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The agent knows what state it currently is, does not have to execute an observation action Simply get plans ready for all possible contingencies</a:t>
            </a:r>
          </a:p>
          <a:p>
            <a:pPr algn="just">
              <a:buFont typeface="Arial" pitchFamily="34" charset="0"/>
              <a:buChar char="•"/>
            </a:pPr>
            <a:r>
              <a:rPr lang="en-US" sz="2800" dirty="0">
                <a:latin typeface="Times New Roman" pitchFamily="18" charset="0"/>
                <a:cs typeface="Times New Roman" pitchFamily="18" charset="0"/>
              </a:rPr>
              <a:t>Actions sometimes fail → disjunctive effects </a:t>
            </a:r>
          </a:p>
          <a:p>
            <a:pPr algn="just">
              <a:buFont typeface="Arial" pitchFamily="34" charset="0"/>
              <a:buChar char="•"/>
            </a:pPr>
            <a:r>
              <a:rPr lang="en-US" sz="2800" dirty="0">
                <a:latin typeface="Times New Roman" pitchFamily="18" charset="0"/>
                <a:cs typeface="Times New Roman" pitchFamily="18" charset="0"/>
              </a:rPr>
              <a:t>Example: moving left sometimes fails</a:t>
            </a:r>
          </a:p>
          <a:p>
            <a:pPr algn="just"/>
            <a:r>
              <a:rPr lang="en-US" sz="2800" dirty="0">
                <a:latin typeface="Times New Roman" pitchFamily="18" charset="0"/>
                <a:cs typeface="Times New Roman" pitchFamily="18" charset="0"/>
              </a:rPr>
              <a:t>	 Action (Left, </a:t>
            </a:r>
            <a:r>
              <a:rPr lang="en-US" sz="2800" dirty="0">
                <a:solidFill>
                  <a:srgbClr val="FF0000"/>
                </a:solidFill>
                <a:latin typeface="Times New Roman" pitchFamily="18" charset="0"/>
                <a:cs typeface="Times New Roman" pitchFamily="18" charset="0"/>
              </a:rPr>
              <a:t>PRECOND:</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AtR</a:t>
            </a:r>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EFFECT: </a:t>
            </a:r>
            <a:r>
              <a:rPr lang="en-US" sz="2800" dirty="0" err="1">
                <a:latin typeface="Times New Roman" pitchFamily="18" charset="0"/>
                <a:cs typeface="Times New Roman" pitchFamily="18" charset="0"/>
              </a:rPr>
              <a:t>AtL</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AtR</a:t>
            </a:r>
            <a:r>
              <a:rPr lang="en-US" sz="2800"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Conditional Planning</a:t>
            </a:r>
          </a:p>
        </p:txBody>
      </p:sp>
      <p:sp>
        <p:nvSpPr>
          <p:cNvPr id="12" name="Rectangle 11"/>
          <p:cNvSpPr/>
          <p:nvPr/>
        </p:nvSpPr>
        <p:spPr>
          <a:xfrm>
            <a:off x="643002" y="1583053"/>
            <a:ext cx="10442531" cy="4832092"/>
          </a:xfrm>
          <a:prstGeom prst="rect">
            <a:avLst/>
          </a:prstGeom>
          <a:solidFill>
            <a:schemeClr val="lt1"/>
          </a:solidFill>
          <a:ln w="38100">
            <a:solidFill>
              <a:srgbClr val="FF0000"/>
            </a:solidFill>
          </a:ln>
        </p:spPr>
        <p:txBody>
          <a:bodyPr wrap="square">
            <a:spAutoFit/>
          </a:bodyPr>
          <a:lstStyle/>
          <a:p>
            <a:pPr algn="just">
              <a:buFont typeface="Arial" pitchFamily="34" charset="0"/>
              <a:buChar char="•"/>
            </a:pPr>
            <a:r>
              <a:rPr lang="en-US" sz="2800" dirty="0">
                <a:latin typeface="Times New Roman" pitchFamily="18" charset="0"/>
                <a:cs typeface="Times New Roman" pitchFamily="18" charset="0"/>
              </a:rPr>
              <a:t>Conditional effects: effects are conditioned on secondary preconditions </a:t>
            </a:r>
          </a:p>
          <a:p>
            <a:pPr algn="just"/>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Action </a:t>
            </a:r>
            <a:r>
              <a:rPr lang="en-US" sz="2800" dirty="0">
                <a:latin typeface="Times New Roman" pitchFamily="18" charset="0"/>
                <a:cs typeface="Times New Roman" pitchFamily="18" charset="0"/>
              </a:rPr>
              <a:t>(Suck, PRECOND: ;, </a:t>
            </a:r>
          </a:p>
          <a:p>
            <a:pPr algn="just"/>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EFFECT:</a:t>
            </a:r>
            <a:r>
              <a:rPr lang="en-US" sz="2800" dirty="0">
                <a:latin typeface="Times New Roman" pitchFamily="18" charset="0"/>
                <a:cs typeface="Times New Roman" pitchFamily="18" charset="0"/>
              </a:rPr>
              <a:t> (when </a:t>
            </a:r>
            <a:r>
              <a:rPr lang="en-US" sz="2800" dirty="0" err="1">
                <a:latin typeface="Times New Roman" pitchFamily="18" charset="0"/>
                <a:cs typeface="Times New Roman" pitchFamily="18" charset="0"/>
              </a:rPr>
              <a:t>AtL</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CleanL</a:t>
            </a:r>
            <a:r>
              <a:rPr lang="en-US" sz="2800" dirty="0">
                <a:latin typeface="Times New Roman" pitchFamily="18" charset="0"/>
                <a:cs typeface="Times New Roman" pitchFamily="18" charset="0"/>
              </a:rPr>
              <a:t> ) ∧ (when </a:t>
            </a:r>
            <a:r>
              <a:rPr lang="en-US" sz="2800" dirty="0" err="1">
                <a:latin typeface="Times New Roman" pitchFamily="18" charset="0"/>
                <a:cs typeface="Times New Roman" pitchFamily="18" charset="0"/>
              </a:rPr>
              <a:t>AtR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CleanR</a:t>
            </a:r>
            <a:r>
              <a:rPr lang="en-US" sz="2800" dirty="0">
                <a:latin typeface="Times New Roman" pitchFamily="18" charset="0"/>
                <a:cs typeface="Times New Roman" pitchFamily="18" charset="0"/>
              </a:rPr>
              <a:t>))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Actions may have both disjunctive and conditional effects: Moving sometimes dumps dirt on the destination square only when that square is clean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Action (Left, PRECOND: </a:t>
            </a:r>
            <a:r>
              <a:rPr lang="en-US" sz="2800" dirty="0" err="1">
                <a:latin typeface="Times New Roman" pitchFamily="18" charset="0"/>
                <a:cs typeface="Times New Roman" pitchFamily="18" charset="0"/>
              </a:rPr>
              <a:t>AtR</a:t>
            </a:r>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EFFECT: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AtL</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AtL</a:t>
            </a:r>
            <a:r>
              <a:rPr lang="en-US" sz="2800" dirty="0">
                <a:latin typeface="Times New Roman" pitchFamily="18" charset="0"/>
                <a:cs typeface="Times New Roman" pitchFamily="18" charset="0"/>
              </a:rPr>
              <a:t> ∧ when </a:t>
            </a:r>
            <a:r>
              <a:rPr lang="en-US" sz="2800" dirty="0" err="1">
                <a:latin typeface="Times New Roman" pitchFamily="18" charset="0"/>
                <a:cs typeface="Times New Roman" pitchFamily="18" charset="0"/>
              </a:rPr>
              <a:t>CleanL</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CleanL</a:t>
            </a:r>
            <a:r>
              <a:rPr lang="en-US" sz="2800" dirty="0">
                <a:latin typeface="Times New Roman" pitchFamily="18" charset="0"/>
                <a:cs typeface="Times New Roman" pitchFamily="18" charset="0"/>
              </a:rPr>
              <a:t>))</a:t>
            </a:r>
          </a:p>
          <a:p>
            <a:pPr algn="ctr"/>
            <a:r>
              <a:rPr lang="en-US" sz="2800" dirty="0">
                <a:solidFill>
                  <a:srgbClr val="FF0000"/>
                </a:solidFill>
                <a:latin typeface="Times New Roman" pitchFamily="18" charset="0"/>
                <a:cs typeface="Times New Roman" pitchFamily="18" charset="0"/>
              </a:rPr>
              <a:t>Example : The vacuum world</a:t>
            </a:r>
            <a:endParaRPr lang="en-US" sz="2600" dirty="0">
              <a:solidFill>
                <a:srgbClr val="FF0000"/>
              </a:solidFill>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841829" y="136525"/>
            <a:ext cx="9419771"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Conditional Planning</a:t>
            </a:r>
          </a:p>
        </p:txBody>
      </p:sp>
      <p:pic>
        <p:nvPicPr>
          <p:cNvPr id="3074" name="Picture 2"/>
          <p:cNvPicPr>
            <a:picLocks noChangeAspect="1" noChangeArrowheads="1"/>
          </p:cNvPicPr>
          <p:nvPr/>
        </p:nvPicPr>
        <p:blipFill>
          <a:blip r:embed="rId3"/>
          <a:srcRect/>
          <a:stretch>
            <a:fillRect/>
          </a:stretch>
        </p:blipFill>
        <p:spPr bwMode="auto">
          <a:xfrm>
            <a:off x="928913" y="1462037"/>
            <a:ext cx="9434287" cy="4902980"/>
          </a:xfrm>
          <a:prstGeom prst="rect">
            <a:avLst/>
          </a:prstGeom>
          <a:noFill/>
          <a:ln w="38100">
            <a:solidFill>
              <a:srgbClr val="FF0000"/>
            </a:solid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Partially observable environments</a:t>
            </a:r>
          </a:p>
        </p:txBody>
      </p:sp>
      <p:sp>
        <p:nvSpPr>
          <p:cNvPr id="8" name="Rectangle 7"/>
          <p:cNvSpPr/>
          <p:nvPr/>
        </p:nvSpPr>
        <p:spPr>
          <a:xfrm>
            <a:off x="617949" y="1573378"/>
            <a:ext cx="10499993" cy="4832092"/>
          </a:xfrm>
          <a:prstGeom prst="rect">
            <a:avLst/>
          </a:prstGeom>
          <a:solidFill>
            <a:schemeClr val="lt1"/>
          </a:solidFill>
          <a:ln w="38100">
            <a:solidFill>
              <a:srgbClr val="FF0000"/>
            </a:solidFill>
          </a:ln>
        </p:spPr>
        <p:txBody>
          <a:bodyPr wrap="square">
            <a:spAutoFit/>
          </a:bodyPr>
          <a:lstStyle/>
          <a:p>
            <a:pPr algn="just"/>
            <a:r>
              <a:rPr lang="en-US" sz="2800" dirty="0">
                <a:latin typeface="Times New Roman" pitchFamily="18" charset="0"/>
                <a:cs typeface="Times New Roman" pitchFamily="18" charset="0"/>
              </a:rPr>
              <a:t>The agent knows only a certain amount of the actual state (e.g., local sensing only, does not know about the other squares) </a:t>
            </a:r>
          </a:p>
          <a:p>
            <a:pPr algn="just"/>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Automatic sensing: </a:t>
            </a:r>
            <a:r>
              <a:rPr lang="en-US" sz="2800" dirty="0">
                <a:latin typeface="Times New Roman" pitchFamily="18" charset="0"/>
                <a:cs typeface="Times New Roman" pitchFamily="18" charset="0"/>
              </a:rPr>
              <a:t>at every time step the agent gets all the 	available percepts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Active sensing: </a:t>
            </a:r>
            <a:r>
              <a:rPr lang="en-US" sz="2800" dirty="0">
                <a:latin typeface="Times New Roman" pitchFamily="18" charset="0"/>
                <a:cs typeface="Times New Roman" pitchFamily="18" charset="0"/>
              </a:rPr>
              <a:t>percepts are obtained only by executing specific 	sensory actions 	</a:t>
            </a:r>
          </a:p>
          <a:p>
            <a:pPr algn="just"/>
            <a:endParaRPr lang="en-US" sz="2800" dirty="0">
              <a:latin typeface="Times New Roman" pitchFamily="18" charset="0"/>
              <a:cs typeface="Times New Roman" pitchFamily="18" charset="0"/>
            </a:endParaRPr>
          </a:p>
          <a:p>
            <a:pPr algn="just"/>
            <a:r>
              <a:rPr lang="en-US" sz="2800" dirty="0">
                <a:solidFill>
                  <a:srgbClr val="FF0000"/>
                </a:solidFill>
                <a:latin typeface="Times New Roman" pitchFamily="18" charset="0"/>
                <a:cs typeface="Times New Roman" pitchFamily="18" charset="0"/>
              </a:rPr>
              <a:t>	Belief state: </a:t>
            </a:r>
            <a:r>
              <a:rPr lang="en-US" sz="2800" dirty="0">
                <a:latin typeface="Times New Roman" pitchFamily="18" charset="0"/>
                <a:cs typeface="Times New Roman" pitchFamily="18" charset="0"/>
              </a:rPr>
              <a:t>The set of possible states that the agent can be in</a:t>
            </a:r>
          </a:p>
          <a:p>
            <a:pPr algn="just"/>
            <a:r>
              <a:rPr lang="en-US" sz="2800" dirty="0">
                <a:latin typeface="Times New Roman" pitchFamily="18" charset="0"/>
                <a:cs typeface="Times New Roman" pitchFamily="18" charset="0"/>
              </a:rPr>
              <a:t>	 “Alternate double Murphy world”: dirt can sometimes be left 	behind when the agent leaves a clean square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20" y="136525"/>
            <a:ext cx="10059852"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Example –Part of the Search</a:t>
            </a:r>
          </a:p>
        </p:txBody>
      </p:sp>
      <p:pic>
        <p:nvPicPr>
          <p:cNvPr id="4098" name="Picture 2"/>
          <p:cNvPicPr>
            <a:picLocks noChangeAspect="1" noChangeArrowheads="1"/>
          </p:cNvPicPr>
          <p:nvPr/>
        </p:nvPicPr>
        <p:blipFill>
          <a:blip r:embed="rId3"/>
          <a:srcRect/>
          <a:stretch>
            <a:fillRect/>
          </a:stretch>
        </p:blipFill>
        <p:spPr bwMode="auto">
          <a:xfrm>
            <a:off x="856343" y="1535466"/>
            <a:ext cx="9071427" cy="4862850"/>
          </a:xfrm>
          <a:prstGeom prst="rect">
            <a:avLst/>
          </a:prstGeom>
          <a:noFill/>
          <a:ln w="38100">
            <a:solidFill>
              <a:srgbClr val="FF0000"/>
            </a:solid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GB" altLang="en-US" b="1" dirty="0"/>
              <a:t>Reactive planning</a:t>
            </a:r>
            <a:endParaRPr lang="en-US" b="1" dirty="0"/>
          </a:p>
        </p:txBody>
      </p:sp>
      <p:sp>
        <p:nvSpPr>
          <p:cNvPr id="12" name="Rectangle 11"/>
          <p:cNvSpPr/>
          <p:nvPr/>
        </p:nvSpPr>
        <p:spPr>
          <a:xfrm>
            <a:off x="492690" y="1420215"/>
            <a:ext cx="10931047" cy="4893647"/>
          </a:xfrm>
          <a:prstGeom prst="rect">
            <a:avLst/>
          </a:prstGeom>
          <a:solidFill>
            <a:schemeClr val="lt1"/>
          </a:solidFill>
          <a:ln w="38100">
            <a:solidFill>
              <a:srgbClr val="FF0000"/>
            </a:solidFill>
          </a:ln>
        </p:spPr>
        <p:txBody>
          <a:bodyPr wrap="square">
            <a:spAutoFit/>
          </a:bodyPr>
          <a:lstStyle/>
          <a:p>
            <a:pPr algn="just">
              <a:buFont typeface="Arial" pitchFamily="34" charset="0"/>
              <a:buChar char="•"/>
            </a:pPr>
            <a:r>
              <a:rPr lang="en-GB" altLang="en-US" sz="2600" dirty="0">
                <a:latin typeface="Times New Roman" pitchFamily="18" charset="0"/>
                <a:cs typeface="Times New Roman" pitchFamily="18" charset="0"/>
              </a:rPr>
              <a:t>Reactive planning is planning under uncertainty. </a:t>
            </a:r>
          </a:p>
          <a:p>
            <a:pPr algn="just">
              <a:buFont typeface="Arial" pitchFamily="34" charset="0"/>
              <a:buChar char="•"/>
            </a:pPr>
            <a:r>
              <a:rPr lang="en-US" sz="2600" dirty="0">
                <a:latin typeface="Times New Roman" pitchFamily="18" charset="0"/>
                <a:cs typeface="Times New Roman" pitchFamily="18" charset="0"/>
              </a:rPr>
              <a:t>A group of techniques for action selection by autonomous agents.  </a:t>
            </a:r>
          </a:p>
          <a:p>
            <a:pPr algn="just">
              <a:buFont typeface="Arial" pitchFamily="34" charset="0"/>
              <a:buChar char="•"/>
            </a:pP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Diﬀers</a:t>
            </a:r>
            <a:r>
              <a:rPr lang="en-US" sz="2600" dirty="0">
                <a:latin typeface="Times New Roman" pitchFamily="18" charset="0"/>
                <a:cs typeface="Times New Roman" pitchFamily="18" charset="0"/>
              </a:rPr>
              <a:t> from classical planning in two aspects:</a:t>
            </a:r>
          </a:p>
          <a:p>
            <a:pPr algn="just"/>
            <a:r>
              <a:rPr lang="en-US" sz="2600" dirty="0">
                <a:latin typeface="Times New Roman" pitchFamily="18" charset="0"/>
                <a:cs typeface="Times New Roman" pitchFamily="18" charset="0"/>
              </a:rPr>
              <a:t>	➤ operate in a timely fashion and hence can cope with highly 	dynamic and unpredictable environments. </a:t>
            </a:r>
          </a:p>
          <a:p>
            <a:pPr algn="just"/>
            <a:r>
              <a:rPr lang="en-US" sz="2600" dirty="0">
                <a:latin typeface="Times New Roman" pitchFamily="18" charset="0"/>
                <a:cs typeface="Times New Roman" pitchFamily="18" charset="0"/>
              </a:rPr>
              <a:t>	➤ compute just one next action in every instant, based on the 	current context. </a:t>
            </a:r>
          </a:p>
          <a:p>
            <a:pPr algn="just">
              <a:buFont typeface="Arial" pitchFamily="34" charset="0"/>
              <a:buChar char="•"/>
            </a:pPr>
            <a:r>
              <a:rPr lang="en-US" sz="2600" dirty="0">
                <a:latin typeface="Times New Roman" pitchFamily="18" charset="0"/>
                <a:cs typeface="Times New Roman" pitchFamily="18" charset="0"/>
              </a:rPr>
              <a:t>Reactive planners often (but not always) exploit reactive plans, which are stored structures describing the agent's priorities and </a:t>
            </a:r>
            <a:r>
              <a:rPr lang="en-US" sz="2600" dirty="0" err="1">
                <a:latin typeface="Times New Roman" pitchFamily="18" charset="0"/>
                <a:cs typeface="Times New Roman" pitchFamily="18" charset="0"/>
              </a:rPr>
              <a:t>behaviour</a:t>
            </a:r>
            <a:r>
              <a:rPr lang="en-US" sz="2600" dirty="0">
                <a:latin typeface="Times New Roman" pitchFamily="18" charset="0"/>
                <a:cs typeface="Times New Roman" pitchFamily="18" charset="0"/>
              </a:rPr>
              <a:t>.</a:t>
            </a:r>
          </a:p>
          <a:p>
            <a:pPr algn="just">
              <a:buFont typeface="Arial" pitchFamily="34" charset="0"/>
              <a:buChar char="•"/>
            </a:pPr>
            <a:r>
              <a:rPr lang="en-GB" altLang="en-US" sz="2600" dirty="0">
                <a:latin typeface="Times New Roman" pitchFamily="18" charset="0"/>
                <a:cs typeface="Times New Roman" pitchFamily="18" charset="0"/>
              </a:rPr>
              <a:t>Makes use of the if-then rules.</a:t>
            </a:r>
          </a:p>
          <a:p>
            <a:pPr algn="just">
              <a:buFont typeface="Arial" pitchFamily="34" charset="0"/>
              <a:buChar char="•"/>
            </a:pPr>
            <a:r>
              <a:rPr lang="en-GB" altLang="en-US" sz="2600" dirty="0">
                <a:latin typeface="Times New Roman" pitchFamily="18" charset="0"/>
                <a:cs typeface="Times New Roman" pitchFamily="18" charset="0"/>
              </a:rPr>
              <a:t>The rule which is at present in execution is said to be active whereas the others are inactive.</a:t>
            </a:r>
            <a:endParaRPr lang="en-US" sz="2600" dirty="0">
              <a:latin typeface="Times New Roman" pitchFamily="18" charset="0"/>
              <a:cs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REACTIVE PLAN REPRESENTATION</a:t>
            </a:r>
          </a:p>
        </p:txBody>
      </p:sp>
      <p:sp>
        <p:nvSpPr>
          <p:cNvPr id="12" name="Rectangle 11"/>
          <p:cNvSpPr/>
          <p:nvPr/>
        </p:nvSpPr>
        <p:spPr>
          <a:xfrm>
            <a:off x="536234" y="1579871"/>
            <a:ext cx="10596224" cy="4370427"/>
          </a:xfrm>
          <a:prstGeom prst="rect">
            <a:avLst/>
          </a:prstGeom>
          <a:solidFill>
            <a:schemeClr val="bg1"/>
          </a:solidFill>
          <a:ln w="38100">
            <a:solidFill>
              <a:srgbClr val="FF0000"/>
            </a:solidFill>
          </a:ln>
        </p:spPr>
        <p:txBody>
          <a:bodyPr wrap="square">
            <a:sp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Finite State Machines (FSMs) and Behavior trees </a:t>
            </a:r>
          </a:p>
          <a:p>
            <a:pPr algn="just">
              <a:buFont typeface="Arial" pitchFamily="34" charset="0"/>
              <a:buChar char="•"/>
            </a:pP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Fuzzy approaches (Utility Systems)</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 Connectionists approaches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endParaRPr lang="en-US" sz="2600" dirty="0">
              <a:latin typeface="Times New Roman" pitchFamily="18" charset="0"/>
              <a:cs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rgbClr val="FF0000"/>
                </a:solidFill>
                <a:latin typeface="Times New Roman" pitchFamily="18" charset="0"/>
                <a:cs typeface="Times New Roman" pitchFamily="18" charset="0"/>
              </a:rPr>
              <a:t>Learning- Machine learning, Goals and Challenges of machine learning</a:t>
            </a:r>
          </a:p>
          <a:p>
            <a:r>
              <a:rPr lang="en-US" sz="2600" dirty="0">
                <a:latin typeface="Times New Roman" pitchFamily="18" charset="0"/>
                <a:cs typeface="Times New Roman" pitchFamily="18" charset="0"/>
              </a:rPr>
              <a:t>Learning concepts, models, Artificial neural network based learning- Back propagation, Support vector machines</a:t>
            </a:r>
          </a:p>
          <a:p>
            <a:r>
              <a:rPr lang="en-US" sz="2600" dirty="0">
                <a:latin typeface="Times New Roman" pitchFamily="18" charset="0"/>
                <a:cs typeface="Times New Roman" pitchFamily="18" charset="0"/>
              </a:rPr>
              <a:t>Reinforcement learning,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Learning</a:t>
            </a:r>
          </a:p>
        </p:txBody>
      </p:sp>
      <p:sp>
        <p:nvSpPr>
          <p:cNvPr id="12" name="Rectangle 11"/>
          <p:cNvSpPr/>
          <p:nvPr/>
        </p:nvSpPr>
        <p:spPr>
          <a:xfrm>
            <a:off x="492690" y="1420215"/>
            <a:ext cx="10931047" cy="4585871"/>
          </a:xfrm>
          <a:prstGeom prst="rect">
            <a:avLst/>
          </a:prstGeom>
          <a:solidFill>
            <a:schemeClr val="lt1"/>
          </a:solidFill>
          <a:ln w="38100">
            <a:solidFill>
              <a:srgbClr val="FF0000"/>
            </a:solidFill>
          </a:ln>
        </p:spPr>
        <p:txBody>
          <a:bodyPr wrap="square">
            <a:spAutoFit/>
          </a:bodyPr>
          <a:lstStyle/>
          <a:p>
            <a:pPr algn="just"/>
            <a:r>
              <a:rPr lang="en-US" sz="2800" dirty="0">
                <a:latin typeface="Times New Roman" pitchFamily="18" charset="0"/>
                <a:cs typeface="Times New Roman" pitchFamily="18" charset="0"/>
              </a:rPr>
              <a:t>An agent is learning if it improves its performance on future tasks after making observations about the world.</a:t>
            </a:r>
          </a:p>
          <a:p>
            <a:pPr algn="just"/>
            <a:endParaRPr lang="en-US" sz="28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Any component of an agent can be improved by learning from data. </a:t>
            </a:r>
          </a:p>
          <a:p>
            <a:pPr algn="just"/>
            <a:endParaRPr lang="en-US" sz="26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The improvements, and the techniques used to make them, depend on four major factors:</a:t>
            </a:r>
          </a:p>
          <a:p>
            <a:pPr algn="just"/>
            <a:r>
              <a:rPr lang="en-US" sz="2600" dirty="0">
                <a:latin typeface="Times New Roman" pitchFamily="18" charset="0"/>
                <a:cs typeface="Times New Roman" pitchFamily="18" charset="0"/>
              </a:rPr>
              <a:t>• Which component is to be improved.</a:t>
            </a:r>
          </a:p>
          <a:p>
            <a:pPr algn="just">
              <a:buFont typeface="Arial" pitchFamily="34" charset="0"/>
              <a:buChar char="•"/>
            </a:pPr>
            <a:r>
              <a:rPr lang="en-US" sz="2600" dirty="0">
                <a:latin typeface="Times New Roman" pitchFamily="18" charset="0"/>
                <a:cs typeface="Times New Roman" pitchFamily="18" charset="0"/>
              </a:rPr>
              <a:t> What prior knowledge the agent already has.</a:t>
            </a:r>
          </a:p>
          <a:p>
            <a:pPr algn="just"/>
            <a:r>
              <a:rPr lang="en-US" sz="2600" dirty="0">
                <a:latin typeface="Times New Roman" pitchFamily="18" charset="0"/>
                <a:cs typeface="Times New Roman" pitchFamily="18" charset="0"/>
              </a:rPr>
              <a:t>• What representation is used for the data and the component.</a:t>
            </a:r>
          </a:p>
          <a:p>
            <a:pPr algn="just"/>
            <a:r>
              <a:rPr lang="en-US" sz="2600" dirty="0">
                <a:latin typeface="Times New Roman" pitchFamily="18" charset="0"/>
                <a:cs typeface="Times New Roman" pitchFamily="18" charset="0"/>
              </a:rPr>
              <a:t>• What feedback is available to learn from.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5</a:t>
            </a:fld>
            <a:endParaRPr lang="en-IN"/>
          </a:p>
        </p:txBody>
      </p:sp>
      <p:sp>
        <p:nvSpPr>
          <p:cNvPr id="8" name="Title 1">
            <a:extLst>
              <a:ext uri="{FF2B5EF4-FFF2-40B4-BE49-F238E27FC236}">
                <a16:creationId xmlns:a16="http://schemas.microsoft.com/office/drawing/2014/main" id="{94F1AD90-B6C1-4EF2-8E94-EEBFCD774CBF}"/>
              </a:ext>
            </a:extLst>
          </p:cNvPr>
          <p:cNvSpPr txBox="1">
            <a:spLocks/>
          </p:cNvSpPr>
          <p:nvPr/>
        </p:nvSpPr>
        <p:spPr>
          <a:xfrm>
            <a:off x="121729" y="136525"/>
            <a:ext cx="1063476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solidFill>
                  <a:schemeClr val="bg1"/>
                </a:solidFill>
                <a:cs typeface="Calibri" panose="020F0502020204030204" pitchFamily="34" charset="0"/>
              </a:rPr>
              <a:t>Planning Problem</a:t>
            </a:r>
          </a:p>
        </p:txBody>
      </p:sp>
      <p:pic>
        <p:nvPicPr>
          <p:cNvPr id="9" name="Picture 8">
            <a:extLst>
              <a:ext uri="{FF2B5EF4-FFF2-40B4-BE49-F238E27FC236}">
                <a16:creationId xmlns:a16="http://schemas.microsoft.com/office/drawing/2014/main" id="{3E7A4939-FA3C-408D-83C9-EC1E1BDF4C27}"/>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BF2A393-C64F-40F2-A48B-095A71B3A59B}"/>
              </a:ext>
            </a:extLst>
          </p:cNvPr>
          <p:cNvSpPr txBox="1">
            <a:spLocks/>
          </p:cNvSpPr>
          <p:nvPr/>
        </p:nvSpPr>
        <p:spPr>
          <a:xfrm>
            <a:off x="121729" y="1604706"/>
            <a:ext cx="11992943"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671655A6-1424-471F-BD59-C8B981924A43}"/>
              </a:ext>
            </a:extLst>
          </p:cNvPr>
          <p:cNvSpPr txBox="1"/>
          <p:nvPr/>
        </p:nvSpPr>
        <p:spPr>
          <a:xfrm>
            <a:off x="346689" y="1823529"/>
            <a:ext cx="11505192" cy="3539430"/>
          </a:xfrm>
          <a:prstGeom prst="rect">
            <a:avLst/>
          </a:prstGeom>
          <a:noFill/>
        </p:spPr>
        <p:txBody>
          <a:bodyPr wrap="square">
            <a:spAutoFit/>
          </a:bodyPr>
          <a:lstStyle/>
          <a:p>
            <a:r>
              <a:rPr lang="en-US" sz="2800" dirty="0">
                <a:solidFill>
                  <a:srgbClr val="FF0000"/>
                </a:solidFill>
                <a:latin typeface="Times New Roman" pitchFamily="18" charset="0"/>
                <a:cs typeface="Times New Roman" pitchFamily="18" charset="0"/>
              </a:rPr>
              <a:t>Get tea, biscuits, and a book.</a:t>
            </a:r>
          </a:p>
          <a:p>
            <a:endParaRPr lang="en-US" sz="2800" dirty="0">
              <a:solidFill>
                <a:srgbClr val="000000"/>
              </a:solidFill>
              <a:latin typeface="Times New Roman" pitchFamily="18" charset="0"/>
              <a:cs typeface="Times New Roman" pitchFamily="18" charset="0"/>
            </a:endParaRPr>
          </a:p>
          <a:p>
            <a:r>
              <a:rPr lang="en-US" sz="2800" dirty="0">
                <a:solidFill>
                  <a:srgbClr val="000000"/>
                </a:solidFill>
                <a:latin typeface="Times New Roman" pitchFamily="18" charset="0"/>
                <a:cs typeface="Times New Roman" pitchFamily="18" charset="0"/>
              </a:rPr>
              <a:t>Given:</a:t>
            </a:r>
          </a:p>
          <a:p>
            <a:endParaRPr lang="en-US"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sz="2800" dirty="0">
                <a:solidFill>
                  <a:srgbClr val="000000"/>
                </a:solidFill>
                <a:latin typeface="Times New Roman" pitchFamily="18" charset="0"/>
                <a:cs typeface="Times New Roman" pitchFamily="18" charset="0"/>
              </a:rPr>
              <a:t> Initial state: Initial state: The agent is at home without tea, biscuits, book</a:t>
            </a:r>
          </a:p>
          <a:p>
            <a:endParaRPr lang="en-US"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sz="2800" dirty="0">
                <a:solidFill>
                  <a:srgbClr val="000000"/>
                </a:solidFill>
                <a:latin typeface="Times New Roman" pitchFamily="18" charset="0"/>
                <a:cs typeface="Times New Roman" pitchFamily="18" charset="0"/>
              </a:rPr>
              <a:t> Goal state: Goal state: The agent is at home with tea, biscuits, book biscuits, book</a:t>
            </a:r>
            <a:endParaRPr lang="en-US" sz="2800" b="0" dirty="0">
              <a:solidFill>
                <a:srgbClr val="00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440069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Machine Learning Defined</a:t>
            </a:r>
          </a:p>
        </p:txBody>
      </p:sp>
      <p:sp>
        <p:nvSpPr>
          <p:cNvPr id="12" name="Rectangle 11"/>
          <p:cNvSpPr/>
          <p:nvPr/>
        </p:nvSpPr>
        <p:spPr>
          <a:xfrm>
            <a:off x="492690" y="1420217"/>
            <a:ext cx="11407036" cy="4893647"/>
          </a:xfrm>
          <a:prstGeom prst="rect">
            <a:avLst/>
          </a:prstGeom>
          <a:solidFill>
            <a:schemeClr val="lt1"/>
          </a:solidFill>
          <a:ln w="38100">
            <a:solidFill>
              <a:srgbClr val="FF0000"/>
            </a:solidFill>
          </a:ln>
        </p:spPr>
        <p:txBody>
          <a:bodyPr wrap="square">
            <a:spAutoFit/>
          </a:bodyPr>
          <a:lstStyle/>
          <a:p>
            <a:pPr algn="just"/>
            <a:r>
              <a:rPr lang="en-US" sz="2600" dirty="0">
                <a:latin typeface="Times New Roman" pitchFamily="18" charset="0"/>
                <a:cs typeface="Times New Roman" pitchFamily="18" charset="0"/>
              </a:rPr>
              <a:t>The oft quoted and widely accepted formal definition of machine learning as stated by field pioneer Tom M. Mitchell is:</a:t>
            </a:r>
          </a:p>
          <a:p>
            <a:pPr algn="just"/>
            <a:r>
              <a:rPr lang="en-US" sz="2600" b="1" dirty="0">
                <a:latin typeface="Times New Roman" pitchFamily="18" charset="0"/>
                <a:cs typeface="Times New Roman" pitchFamily="18" charset="0"/>
              </a:rPr>
              <a:t>A computer program is said to learn from experience E with respect to some class of tasks T and performance measure P if its performance at tasks in T, as measured by P, improves with experience E</a:t>
            </a:r>
          </a:p>
          <a:p>
            <a:pPr algn="just"/>
            <a:endParaRPr lang="en-US" sz="2600" dirty="0">
              <a:solidFill>
                <a:srgbClr val="FF0000"/>
              </a:solidFill>
              <a:latin typeface="Times New Roman" pitchFamily="18" charset="0"/>
              <a:cs typeface="Times New Roman" pitchFamily="18" charset="0"/>
            </a:endParaRPr>
          </a:p>
          <a:p>
            <a:pPr algn="just"/>
            <a:r>
              <a:rPr lang="en-US" sz="2600" dirty="0">
                <a:solidFill>
                  <a:srgbClr val="FF0000"/>
                </a:solidFill>
                <a:latin typeface="Times New Roman" pitchFamily="18" charset="0"/>
                <a:cs typeface="Times New Roman" pitchFamily="18" charset="0"/>
              </a:rPr>
              <a:t>Another Definition of Machine learning : </a:t>
            </a:r>
          </a:p>
          <a:p>
            <a:pPr algn="just"/>
            <a:r>
              <a:rPr lang="en-US" sz="2600" dirty="0">
                <a:latin typeface="Times New Roman" pitchFamily="18" charset="0"/>
                <a:cs typeface="Times New Roman" pitchFamily="18" charset="0"/>
              </a:rPr>
              <a:t>	Machine learning is a subfield of computer science, but is often also referred to as predictive analytics, or predictive modeling. Its goal and usage is to build new and/or leverage existing algorithms to learn from data, in order to build </a:t>
            </a:r>
            <a:r>
              <a:rPr lang="en-US" sz="2600" dirty="0" err="1">
                <a:latin typeface="Times New Roman" pitchFamily="18" charset="0"/>
                <a:cs typeface="Times New Roman" pitchFamily="18" charset="0"/>
              </a:rPr>
              <a:t>generalizable</a:t>
            </a:r>
            <a:r>
              <a:rPr lang="en-US" sz="2600" dirty="0">
                <a:latin typeface="Times New Roman" pitchFamily="18" charset="0"/>
                <a:cs typeface="Times New Roman" pitchFamily="18" charset="0"/>
              </a:rPr>
              <a:t> models that give accurate predictions, or to find patterns, particularly with new and unseen similar data.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Goals of Machine Learning</a:t>
            </a:r>
          </a:p>
        </p:txBody>
      </p:sp>
      <p:sp>
        <p:nvSpPr>
          <p:cNvPr id="12" name="Rectangle 11"/>
          <p:cNvSpPr/>
          <p:nvPr/>
        </p:nvSpPr>
        <p:spPr>
          <a:xfrm>
            <a:off x="492690" y="1420217"/>
            <a:ext cx="11407036" cy="4832092"/>
          </a:xfrm>
          <a:prstGeom prst="rect">
            <a:avLst/>
          </a:prstGeom>
          <a:solidFill>
            <a:schemeClr val="lt1"/>
          </a:solidFill>
          <a:ln w="38100">
            <a:solidFill>
              <a:srgbClr val="FF0000"/>
            </a:solidFill>
          </a:ln>
        </p:spPr>
        <p:txBody>
          <a:bodyPr wrap="square">
            <a:spAutoFit/>
          </a:bodyPr>
          <a:lstStyle/>
          <a:p>
            <a:pPr algn="just"/>
            <a:r>
              <a:rPr lang="en-US" sz="2800" dirty="0">
                <a:latin typeface="Times New Roman" pitchFamily="18" charset="0"/>
                <a:cs typeface="Times New Roman" pitchFamily="18" charset="0"/>
              </a:rPr>
              <a:t>The goal of ML, in simples words, is to understand the nature of (human and other forms of) learning, and to build learning capability in computers. </a:t>
            </a:r>
          </a:p>
          <a:p>
            <a:pPr algn="just"/>
            <a:r>
              <a:rPr lang="en-US" sz="2800" dirty="0">
                <a:latin typeface="Times New Roman" pitchFamily="18" charset="0"/>
                <a:cs typeface="Times New Roman" pitchFamily="18" charset="0"/>
              </a:rPr>
              <a:t>To be more specific, there are three aspects of the goals of ML. </a:t>
            </a:r>
          </a:p>
          <a:p>
            <a:pPr marL="514350" indent="-514350" algn="just">
              <a:buAutoNum type="arabicParenBoth"/>
            </a:pPr>
            <a:r>
              <a:rPr lang="en-US" sz="2800" dirty="0">
                <a:latin typeface="Times New Roman" pitchFamily="18" charset="0"/>
                <a:cs typeface="Times New Roman" pitchFamily="18" charset="0"/>
              </a:rPr>
              <a:t>To make the computers smarter, more intelligent. The more direct objective in this aspect is to develop systems (programs) for specific practical learning tasks in application domains.</a:t>
            </a:r>
          </a:p>
          <a:p>
            <a:pPr marL="514350" indent="-514350" algn="just">
              <a:buAutoNum type="arabicParenBoth"/>
            </a:pPr>
            <a:r>
              <a:rPr lang="en-US" sz="2800" dirty="0">
                <a:latin typeface="Times New Roman" pitchFamily="18" charset="0"/>
                <a:cs typeface="Times New Roman" pitchFamily="18" charset="0"/>
              </a:rPr>
              <a:t>To develop computational models of human learning process and perform computer simulations. The study in this aspect is also called cognitive modeling. </a:t>
            </a:r>
          </a:p>
          <a:p>
            <a:pPr marL="514350" indent="-514350" algn="just">
              <a:buAutoNum type="arabicParenBoth"/>
            </a:pPr>
            <a:r>
              <a:rPr lang="en-US" sz="2800" dirty="0">
                <a:latin typeface="Times New Roman" pitchFamily="18" charset="0"/>
                <a:cs typeface="Times New Roman" pitchFamily="18" charset="0"/>
              </a:rPr>
              <a:t> To explore new learning methods and develop general learning algorithms independent of applications.</a:t>
            </a:r>
            <a:endParaRPr lang="en-US" sz="2600" dirty="0">
              <a:latin typeface="Times New Roman" pitchFamily="18" charset="0"/>
              <a:cs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Challenges of Machine Learning</a:t>
            </a:r>
          </a:p>
        </p:txBody>
      </p:sp>
      <p:sp>
        <p:nvSpPr>
          <p:cNvPr id="12" name="Rectangle 11"/>
          <p:cNvSpPr/>
          <p:nvPr/>
        </p:nvSpPr>
        <p:spPr>
          <a:xfrm>
            <a:off x="507999" y="1507301"/>
            <a:ext cx="11176001" cy="4893647"/>
          </a:xfrm>
          <a:prstGeom prst="rect">
            <a:avLst/>
          </a:prstGeom>
          <a:ln w="38100">
            <a:solidFill>
              <a:srgbClr val="FF0000"/>
            </a:solidFill>
          </a:ln>
        </p:spPr>
        <p:txBody>
          <a:bodyPr wrap="square">
            <a:spAutoFit/>
          </a:bodyPr>
          <a:lstStyle/>
          <a:p>
            <a:pPr algn="just"/>
            <a:r>
              <a:rPr lang="en-US" sz="2400" dirty="0">
                <a:latin typeface="TTimes New Roman"/>
              </a:rPr>
              <a:t>In Machine Learning, we can hope to discover ways for machine to learn which are better than ways human learn (the opportunity), and that there are amply amount of difficulties to be overcome in order to make machines learn (the challenge).</a:t>
            </a: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p:txBody>
      </p:sp>
      <p:pic>
        <p:nvPicPr>
          <p:cNvPr id="13" name="Picture 2"/>
          <p:cNvPicPr>
            <a:picLocks noChangeAspect="1" noChangeArrowheads="1"/>
          </p:cNvPicPr>
          <p:nvPr/>
        </p:nvPicPr>
        <p:blipFill>
          <a:blip r:embed="rId3"/>
          <a:srcRect/>
          <a:stretch>
            <a:fillRect/>
          </a:stretch>
        </p:blipFill>
        <p:spPr bwMode="auto">
          <a:xfrm>
            <a:off x="3771528" y="2817090"/>
            <a:ext cx="8192021" cy="3346464"/>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rgbClr val="FF0000"/>
                </a:solidFill>
                <a:latin typeface="Times New Roman" pitchFamily="18" charset="0"/>
                <a:cs typeface="Times New Roman" pitchFamily="18" charset="0"/>
              </a:rPr>
              <a:t>Learning concepts, models, Artificial neural network based learning- Back propagation,</a:t>
            </a:r>
            <a:r>
              <a:rPr lang="en-US" sz="2600" dirty="0">
                <a:latin typeface="Times New Roman" pitchFamily="18" charset="0"/>
                <a:cs typeface="Times New Roman" pitchFamily="18" charset="0"/>
              </a:rPr>
              <a:t> Support vector machines</a:t>
            </a:r>
            <a:endParaRPr lang="en-US" sz="2600" dirty="0">
              <a:solidFill>
                <a:srgbClr val="FF0000"/>
              </a:solidFill>
              <a:latin typeface="Times New Roman" pitchFamily="18" charset="0"/>
              <a:cs typeface="Times New Roman" pitchFamily="18" charset="0"/>
            </a:endParaRPr>
          </a:p>
          <a:p>
            <a:r>
              <a:rPr lang="en-US" sz="2600" dirty="0">
                <a:latin typeface="Times New Roman" pitchFamily="18" charset="0"/>
                <a:cs typeface="Times New Roman" pitchFamily="18" charset="0"/>
              </a:rPr>
              <a:t>Reinforcement learning,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Learning concepts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fontAlgn="base">
              <a:lnSpc>
                <a:spcPct val="100000"/>
              </a:lnSpc>
              <a:spcBef>
                <a:spcPts val="1200"/>
              </a:spcBef>
            </a:pPr>
            <a:endParaRPr lang="en-US" sz="2600" dirty="0">
              <a:solidFill>
                <a:srgbClr val="FF0000"/>
              </a:solidFill>
              <a:latin typeface="Times New Roman" pitchFamily="18" charset="0"/>
              <a:cs typeface="Times New Roman" pitchFamily="18" charset="0"/>
            </a:endParaRPr>
          </a:p>
          <a:p>
            <a:pPr fontAlgn="base">
              <a:lnSpc>
                <a:spcPct val="100000"/>
              </a:lnSpc>
              <a:spcBef>
                <a:spcPts val="1200"/>
              </a:spcBef>
            </a:pPr>
            <a:r>
              <a:rPr lang="en-US" sz="2600" dirty="0">
                <a:solidFill>
                  <a:srgbClr val="FF0000"/>
                </a:solidFill>
                <a:latin typeface="Times New Roman" pitchFamily="18" charset="0"/>
                <a:cs typeface="Times New Roman" pitchFamily="18" charset="0"/>
              </a:rPr>
              <a:t>Supervised Learning </a:t>
            </a:r>
            <a:r>
              <a:rPr lang="en-US" sz="2600" dirty="0">
                <a:latin typeface="Times New Roman" pitchFamily="18" charset="0"/>
                <a:cs typeface="Times New Roman" pitchFamily="18" charset="0"/>
              </a:rPr>
              <a:t>- Involves learning a function that maps an input to an output based on example input-output pairs</a:t>
            </a:r>
          </a:p>
          <a:p>
            <a:pPr fontAlgn="base">
              <a:lnSpc>
                <a:spcPct val="100000"/>
              </a:lnSpc>
              <a:spcBef>
                <a:spcPts val="1200"/>
              </a:spcBef>
            </a:pPr>
            <a:r>
              <a:rPr lang="en-US" sz="2600" dirty="0">
                <a:solidFill>
                  <a:srgbClr val="FF0000"/>
                </a:solidFill>
                <a:latin typeface="Times New Roman" pitchFamily="18" charset="0"/>
                <a:cs typeface="Times New Roman" pitchFamily="18" charset="0"/>
              </a:rPr>
              <a:t>Unsupervised Learning </a:t>
            </a:r>
            <a:r>
              <a:rPr lang="en-US" sz="2600" dirty="0">
                <a:latin typeface="Times New Roman" pitchFamily="18" charset="0"/>
                <a:cs typeface="Times New Roman" pitchFamily="18" charset="0"/>
              </a:rPr>
              <a:t>- The machine learns from data for which the outcomes are not known. It’s given input samples, but no output samples</a:t>
            </a:r>
          </a:p>
          <a:p>
            <a:pPr fontAlgn="base">
              <a:lnSpc>
                <a:spcPct val="100000"/>
              </a:lnSpc>
              <a:spcBef>
                <a:spcPts val="1200"/>
              </a:spcBef>
            </a:pPr>
            <a:r>
              <a:rPr lang="en-US" sz="2600" dirty="0">
                <a:solidFill>
                  <a:srgbClr val="FF0000"/>
                </a:solidFill>
                <a:latin typeface="Times New Roman" pitchFamily="18" charset="0"/>
                <a:cs typeface="Times New Roman" pitchFamily="18" charset="0"/>
              </a:rPr>
              <a:t>Semi-Supervised Learning </a:t>
            </a:r>
            <a:r>
              <a:rPr lang="en-US" sz="2600" dirty="0">
                <a:latin typeface="Times New Roman" pitchFamily="18" charset="0"/>
                <a:cs typeface="Times New Roman" pitchFamily="18" charset="0"/>
              </a:rPr>
              <a:t>-A model uses unlabeled data to gain a general sense of the data’s structure, then uses a small amount of labeled data to learn how to group and organize the data as a whole. Sometimes referred to as “weak learning.”</a:t>
            </a:r>
          </a:p>
          <a:p>
            <a:pPr fontAlgn="base">
              <a:lnSpc>
                <a:spcPct val="100000"/>
              </a:lnSpc>
              <a:spcBef>
                <a:spcPts val="1200"/>
              </a:spcBef>
            </a:pP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Reinforcement Learning </a:t>
            </a:r>
            <a:r>
              <a:rPr lang="en-US" sz="2600" dirty="0">
                <a:latin typeface="Times New Roman" pitchFamily="18" charset="0"/>
                <a:cs typeface="Times New Roman" pitchFamily="18" charset="0"/>
              </a:rPr>
              <a:t>– Allows the machine or agent to learn its </a:t>
            </a:r>
            <a:r>
              <a:rPr lang="en-US" sz="2600" dirty="0" err="1">
                <a:latin typeface="Times New Roman" pitchFamily="18" charset="0"/>
                <a:cs typeface="Times New Roman" pitchFamily="18" charset="0"/>
              </a:rPr>
              <a:t>behaviour</a:t>
            </a:r>
            <a:r>
              <a:rPr lang="en-US" sz="2600" dirty="0">
                <a:latin typeface="Times New Roman" pitchFamily="18" charset="0"/>
                <a:cs typeface="Times New Roman" pitchFamily="18" charset="0"/>
              </a:rPr>
              <a:t> based on feedback from the environment</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23" name="Content Placeholder 7" descr="index.jpg"/>
          <p:cNvPicPr>
            <a:picLocks noGrp="1" noChangeAspect="1" noChangeArrowheads="1"/>
          </p:cNvPicPr>
          <p:nvPr>
            <p:ph idx="1"/>
          </p:nvPr>
        </p:nvPicPr>
        <p:blipFill>
          <a:blip r:embed="rId7"/>
          <a:srcRect/>
          <a:stretch>
            <a:fillRect/>
          </a:stretch>
        </p:blipFill>
        <p:spPr bwMode="auto">
          <a:xfrm>
            <a:off x="1119189" y="1754190"/>
            <a:ext cx="4000500" cy="2500313"/>
          </a:xfrm>
          <a:prstGeom prst="ellipse">
            <a:avLst/>
          </a:prstGeom>
          <a:effectLst>
            <a:softEdge rad="112500"/>
          </a:effectLst>
        </p:spPr>
      </p:pic>
      <p:graphicFrame>
        <p:nvGraphicFramePr>
          <p:cNvPr id="3" name="Diagram 2"/>
          <p:cNvGraphicFramePr/>
          <p:nvPr/>
        </p:nvGraphicFramePr>
        <p:xfrm>
          <a:off x="333376" y="4865689"/>
          <a:ext cx="11563349" cy="17541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25" name="Picture 9" descr="index.jpg"/>
          <p:cNvPicPr>
            <a:picLocks noChangeAspect="1" noChangeArrowheads="1"/>
          </p:cNvPicPr>
          <p:nvPr/>
        </p:nvPicPr>
        <p:blipFill>
          <a:blip r:embed="rId13" cstate="print"/>
          <a:srcRect/>
          <a:stretch>
            <a:fillRect/>
          </a:stretch>
        </p:blipFill>
        <p:spPr bwMode="auto">
          <a:xfrm>
            <a:off x="6096001" y="1643063"/>
            <a:ext cx="1401763" cy="1000125"/>
          </a:xfrm>
          <a:prstGeom prst="ellipse">
            <a:avLst/>
          </a:prstGeom>
          <a:ln>
            <a:noFill/>
          </a:ln>
          <a:effectLst>
            <a:softEdge rad="112500"/>
          </a:effectLst>
        </p:spPr>
      </p:pic>
      <p:pic>
        <p:nvPicPr>
          <p:cNvPr id="30726" name="Picture 10" descr="index.jpg"/>
          <p:cNvPicPr>
            <a:picLocks noChangeAspect="1" noChangeArrowheads="1"/>
          </p:cNvPicPr>
          <p:nvPr/>
        </p:nvPicPr>
        <p:blipFill>
          <a:blip r:embed="rId14"/>
          <a:srcRect/>
          <a:stretch>
            <a:fillRect/>
          </a:stretch>
        </p:blipFill>
        <p:spPr bwMode="auto">
          <a:xfrm>
            <a:off x="6034088" y="2889251"/>
            <a:ext cx="1285875" cy="1428750"/>
          </a:xfrm>
          <a:prstGeom prst="ellipse">
            <a:avLst/>
          </a:prstGeom>
          <a:ln>
            <a:noFill/>
          </a:ln>
          <a:effectLst>
            <a:softEdge rad="112500"/>
          </a:effectLst>
        </p:spPr>
      </p:pic>
      <p:pic>
        <p:nvPicPr>
          <p:cNvPr id="30727" name="Picture 11" descr="index.jpg"/>
          <p:cNvPicPr>
            <a:picLocks noChangeAspect="1" noChangeArrowheads="1"/>
          </p:cNvPicPr>
          <p:nvPr/>
        </p:nvPicPr>
        <p:blipFill>
          <a:blip r:embed="rId15"/>
          <a:srcRect/>
          <a:stretch>
            <a:fillRect/>
          </a:stretch>
        </p:blipFill>
        <p:spPr bwMode="auto">
          <a:xfrm>
            <a:off x="8474076" y="1928813"/>
            <a:ext cx="2143125" cy="1857375"/>
          </a:xfrm>
          <a:prstGeom prst="ellipse">
            <a:avLst/>
          </a:prstGeom>
          <a:ln>
            <a:noFill/>
          </a:ln>
          <a:effectLst>
            <a:softEdge rad="112500"/>
          </a:effectLst>
        </p:spPr>
      </p:pic>
      <p:sp>
        <p:nvSpPr>
          <p:cNvPr id="8" name="Slide Number Placeholder 7"/>
          <p:cNvSpPr>
            <a:spLocks noGrp="1"/>
          </p:cNvSpPr>
          <p:nvPr>
            <p:ph type="sldNum" sz="quarter" idx="12"/>
          </p:nvPr>
        </p:nvSpPr>
        <p:spPr/>
        <p:txBody>
          <a:bodyPr/>
          <a:lstStyle/>
          <a:p>
            <a:fld id="{AE0CCFC2-2C37-4BC6-9DBB-2411FCE8B63C}" type="slidenum">
              <a:rPr lang="en-US" smtClean="0"/>
              <a:pPr/>
              <a:t>55</a:t>
            </a:fld>
            <a:endParaRPr lang="en-US"/>
          </a:p>
        </p:txBody>
      </p:sp>
      <p:sp>
        <p:nvSpPr>
          <p:cNvPr id="10" name="Rectangle 9"/>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123826" y="1600202"/>
          <a:ext cx="11610975" cy="51720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56</a:t>
            </a:fld>
            <a:endParaRPr lang="en-US"/>
          </a:p>
        </p:txBody>
      </p:sp>
      <p:sp>
        <p:nvSpPr>
          <p:cNvPr id="5" name="Rectangle 4"/>
          <p:cNvSpPr/>
          <p:nvPr/>
        </p:nvSpPr>
        <p:spPr>
          <a:xfrm>
            <a:off x="261257" y="1277257"/>
            <a:ext cx="11654972" cy="5580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566056" y="1804988"/>
          <a:ext cx="11161487" cy="45259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57</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304800" y="1804988"/>
          <a:ext cx="11437257" cy="45259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58</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209551" y="2347915"/>
          <a:ext cx="11474449" cy="35004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59</a:t>
            </a:fld>
            <a:endParaRPr lang="en-US"/>
          </a:p>
        </p:txBody>
      </p:sp>
      <p:sp>
        <p:nvSpPr>
          <p:cNvPr id="5" name="Rectangle 4"/>
          <p:cNvSpPr/>
          <p:nvPr/>
        </p:nvSpPr>
        <p:spPr>
          <a:xfrm>
            <a:off x="174171" y="1277257"/>
            <a:ext cx="116549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6</a:t>
            </a:fld>
            <a:endParaRPr lang="en-IN"/>
          </a:p>
        </p:txBody>
      </p:sp>
      <p:sp>
        <p:nvSpPr>
          <p:cNvPr id="8" name="Title 1">
            <a:extLst>
              <a:ext uri="{FF2B5EF4-FFF2-40B4-BE49-F238E27FC236}">
                <a16:creationId xmlns:a16="http://schemas.microsoft.com/office/drawing/2014/main" id="{94F1AD90-B6C1-4EF2-8E94-EEBFCD774CBF}"/>
              </a:ext>
            </a:extLst>
          </p:cNvPr>
          <p:cNvSpPr txBox="1">
            <a:spLocks/>
          </p:cNvSpPr>
          <p:nvPr/>
        </p:nvSpPr>
        <p:spPr>
          <a:xfrm>
            <a:off x="121729" y="136525"/>
            <a:ext cx="1063476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solidFill>
                  <a:schemeClr val="bg1"/>
                </a:solidFill>
                <a:cs typeface="Calibri" panose="020F0502020204030204" pitchFamily="34" charset="0"/>
              </a:rPr>
              <a:t>Planning Problem</a:t>
            </a:r>
          </a:p>
        </p:txBody>
      </p:sp>
      <p:pic>
        <p:nvPicPr>
          <p:cNvPr id="9" name="Picture 8">
            <a:extLst>
              <a:ext uri="{FF2B5EF4-FFF2-40B4-BE49-F238E27FC236}">
                <a16:creationId xmlns:a16="http://schemas.microsoft.com/office/drawing/2014/main" id="{3E7A4939-FA3C-408D-83C9-EC1E1BDF4C27}"/>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BF2A393-C64F-40F2-A48B-095A71B3A59B}"/>
              </a:ext>
            </a:extLst>
          </p:cNvPr>
          <p:cNvSpPr txBox="1">
            <a:spLocks/>
          </p:cNvSpPr>
          <p:nvPr/>
        </p:nvSpPr>
        <p:spPr>
          <a:xfrm>
            <a:off x="121729" y="1604706"/>
            <a:ext cx="11992943"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671655A6-1424-471F-BD59-C8B981924A43}"/>
              </a:ext>
            </a:extLst>
          </p:cNvPr>
          <p:cNvSpPr txBox="1"/>
          <p:nvPr/>
        </p:nvSpPr>
        <p:spPr>
          <a:xfrm>
            <a:off x="471949" y="1773425"/>
            <a:ext cx="11505192" cy="4832092"/>
          </a:xfrm>
          <a:prstGeom prst="rect">
            <a:avLst/>
          </a:prstGeom>
          <a:noFill/>
        </p:spPr>
        <p:txBody>
          <a:bodyPr wrap="square">
            <a:spAutoFit/>
          </a:bodyPr>
          <a:lstStyle/>
          <a:p>
            <a:r>
              <a:rPr lang="en-US" sz="2800" dirty="0">
                <a:solidFill>
                  <a:srgbClr val="000000"/>
                </a:solidFill>
                <a:latin typeface="Times New Roman" pitchFamily="18" charset="0"/>
                <a:cs typeface="Times New Roman" pitchFamily="18" charset="0"/>
              </a:rPr>
              <a:t>States can be represented by predicates States can be represented by predicates such as </a:t>
            </a:r>
          </a:p>
          <a:p>
            <a:r>
              <a:rPr lang="en-US" sz="2800" dirty="0">
                <a:solidFill>
                  <a:srgbClr val="000000"/>
                </a:solidFill>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At(x), Have(y), Sells(x, y) At(x), Have(y), Sells(x, y)</a:t>
            </a:r>
          </a:p>
          <a:p>
            <a:r>
              <a:rPr lang="en-US" sz="2800" dirty="0">
                <a:solidFill>
                  <a:srgbClr val="000000"/>
                </a:solidFill>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Actions:</a:t>
            </a:r>
          </a:p>
          <a:p>
            <a:r>
              <a:rPr lang="en-US" sz="2800" dirty="0">
                <a:solidFill>
                  <a:srgbClr val="000000"/>
                </a:solidFill>
                <a:latin typeface="Times New Roman" pitchFamily="18" charset="0"/>
                <a:cs typeface="Times New Roman" pitchFamily="18" charset="0"/>
              </a:rPr>
              <a:t> Go(y) : Agent goes to y</a:t>
            </a:r>
          </a:p>
          <a:p>
            <a:r>
              <a:rPr lang="en-US" sz="2800" dirty="0">
                <a:solidFill>
                  <a:srgbClr val="000000"/>
                </a:solidFill>
                <a:latin typeface="Times New Roman" pitchFamily="18" charset="0"/>
                <a:cs typeface="Times New Roman" pitchFamily="18" charset="0"/>
              </a:rPr>
              <a:t>	– causes At(y) to be true</a:t>
            </a:r>
          </a:p>
          <a:p>
            <a:endParaRPr lang="en-US" sz="2800" dirty="0">
              <a:solidFill>
                <a:srgbClr val="000000"/>
              </a:solidFill>
              <a:latin typeface="Times New Roman" pitchFamily="18" charset="0"/>
              <a:cs typeface="Times New Roman" pitchFamily="18" charset="0"/>
            </a:endParaRPr>
          </a:p>
          <a:p>
            <a:r>
              <a:rPr lang="en-US" sz="2800" dirty="0">
                <a:solidFill>
                  <a:srgbClr val="000000"/>
                </a:solidFill>
                <a:latin typeface="Times New Roman" pitchFamily="18" charset="0"/>
                <a:cs typeface="Times New Roman" pitchFamily="18" charset="0"/>
              </a:rPr>
              <a:t> Buy(z): Agent buys z</a:t>
            </a:r>
          </a:p>
          <a:p>
            <a:r>
              <a:rPr lang="en-US" sz="2800" dirty="0">
                <a:solidFill>
                  <a:srgbClr val="000000"/>
                </a:solidFill>
                <a:latin typeface="Times New Roman" pitchFamily="18" charset="0"/>
                <a:cs typeface="Times New Roman" pitchFamily="18" charset="0"/>
              </a:rPr>
              <a:t>	– causes Have(z) to be true</a:t>
            </a:r>
          </a:p>
          <a:p>
            <a:endParaRPr lang="en-US" sz="2800" dirty="0">
              <a:solidFill>
                <a:srgbClr val="000000"/>
              </a:solidFill>
              <a:latin typeface="Times New Roman" pitchFamily="18" charset="0"/>
              <a:cs typeface="Times New Roman" pitchFamily="18" charset="0"/>
            </a:endParaRPr>
          </a:p>
          <a:p>
            <a:r>
              <a:rPr lang="en-US" sz="2800" dirty="0">
                <a:solidFill>
                  <a:srgbClr val="000000"/>
                </a:solidFill>
                <a:latin typeface="Times New Roman" pitchFamily="18" charset="0"/>
                <a:cs typeface="Times New Roman" pitchFamily="18" charset="0"/>
              </a:rPr>
              <a:t>  Steal(z): Agent steals z</a:t>
            </a:r>
            <a:endParaRPr lang="en-US" sz="2800" b="0" dirty="0">
              <a:solidFill>
                <a:srgbClr val="00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44006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362857" y="2347915"/>
          <a:ext cx="11335657" cy="35004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60</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5843" name="Content Placeholder 5" descr="index.jpg"/>
          <p:cNvPicPr>
            <a:picLocks noGrp="1" noChangeAspect="1" noChangeArrowheads="1"/>
          </p:cNvPicPr>
          <p:nvPr>
            <p:ph idx="1"/>
          </p:nvPr>
        </p:nvPicPr>
        <p:blipFill>
          <a:blip r:embed="rId7"/>
          <a:srcRect/>
          <a:stretch>
            <a:fillRect/>
          </a:stretch>
        </p:blipFill>
        <p:spPr bwMode="auto">
          <a:xfrm>
            <a:off x="4919664" y="1489472"/>
            <a:ext cx="1357313" cy="1428750"/>
          </a:xfrm>
          <a:prstGeom prst="ellipse">
            <a:avLst/>
          </a:prstGeom>
          <a:effectLst>
            <a:softEdge rad="112500"/>
          </a:effectLst>
        </p:spPr>
      </p:pic>
      <p:pic>
        <p:nvPicPr>
          <p:cNvPr id="35844" name="Picture 6" descr="index.jpg"/>
          <p:cNvPicPr>
            <a:picLocks noChangeAspect="1" noChangeArrowheads="1"/>
          </p:cNvPicPr>
          <p:nvPr/>
        </p:nvPicPr>
        <p:blipFill>
          <a:blip r:embed="rId8"/>
          <a:srcRect/>
          <a:stretch>
            <a:fillRect/>
          </a:stretch>
        </p:blipFill>
        <p:spPr bwMode="auto">
          <a:xfrm>
            <a:off x="3014664" y="2118121"/>
            <a:ext cx="1500187" cy="1428750"/>
          </a:xfrm>
          <a:prstGeom prst="ellipse">
            <a:avLst/>
          </a:prstGeom>
          <a:ln>
            <a:noFill/>
          </a:ln>
          <a:effectLst>
            <a:softEdge rad="112500"/>
          </a:effectLst>
        </p:spPr>
      </p:pic>
      <p:pic>
        <p:nvPicPr>
          <p:cNvPr id="35845" name="Picture 8" descr="index.jpg"/>
          <p:cNvPicPr>
            <a:picLocks noChangeAspect="1" noChangeArrowheads="1"/>
          </p:cNvPicPr>
          <p:nvPr/>
        </p:nvPicPr>
        <p:blipFill>
          <a:blip r:embed="rId9"/>
          <a:srcRect/>
          <a:stretch>
            <a:fillRect/>
          </a:stretch>
        </p:blipFill>
        <p:spPr bwMode="auto">
          <a:xfrm>
            <a:off x="6681789" y="2750344"/>
            <a:ext cx="1643063" cy="1357312"/>
          </a:xfrm>
          <a:prstGeom prst="ellipse">
            <a:avLst/>
          </a:prstGeom>
          <a:ln>
            <a:noFill/>
          </a:ln>
          <a:effectLst>
            <a:softEdge rad="112500"/>
          </a:effectLst>
        </p:spPr>
      </p:pic>
      <p:pic>
        <p:nvPicPr>
          <p:cNvPr id="35846" name="Picture 9" descr="index.jpg"/>
          <p:cNvPicPr>
            <a:picLocks noChangeAspect="1" noChangeArrowheads="1"/>
          </p:cNvPicPr>
          <p:nvPr/>
        </p:nvPicPr>
        <p:blipFill>
          <a:blip r:embed="rId10"/>
          <a:srcRect/>
          <a:stretch>
            <a:fillRect/>
          </a:stretch>
        </p:blipFill>
        <p:spPr bwMode="auto">
          <a:xfrm>
            <a:off x="3343275" y="3893345"/>
            <a:ext cx="1785939" cy="1785937"/>
          </a:xfrm>
          <a:prstGeom prst="ellipse">
            <a:avLst/>
          </a:prstGeom>
          <a:ln>
            <a:noFill/>
          </a:ln>
          <a:effectLst>
            <a:softEdge rad="112500"/>
          </a:effectLst>
        </p:spPr>
      </p:pic>
      <p:pic>
        <p:nvPicPr>
          <p:cNvPr id="35847" name="Picture 10" descr="index.jpg"/>
          <p:cNvPicPr>
            <a:picLocks noChangeAspect="1" noChangeArrowheads="1"/>
          </p:cNvPicPr>
          <p:nvPr/>
        </p:nvPicPr>
        <p:blipFill>
          <a:blip r:embed="rId11"/>
          <a:srcRect/>
          <a:stretch>
            <a:fillRect/>
          </a:stretch>
        </p:blipFill>
        <p:spPr bwMode="auto">
          <a:xfrm>
            <a:off x="5972178" y="4664868"/>
            <a:ext cx="1857375" cy="1500187"/>
          </a:xfrm>
          <a:prstGeom prst="ellipse">
            <a:avLst/>
          </a:prstGeom>
          <a:ln>
            <a:noFill/>
          </a:ln>
          <a:effectLst>
            <a:softEdge rad="112500"/>
          </a:effectLst>
        </p:spPr>
      </p:pic>
      <p:sp>
        <p:nvSpPr>
          <p:cNvPr id="8" name="Slide Number Placeholder 7"/>
          <p:cNvSpPr>
            <a:spLocks noGrp="1"/>
          </p:cNvSpPr>
          <p:nvPr>
            <p:ph type="sldNum" sz="quarter" idx="12"/>
          </p:nvPr>
        </p:nvSpPr>
        <p:spPr/>
        <p:txBody>
          <a:bodyPr/>
          <a:lstStyle/>
          <a:p>
            <a:fld id="{AE0CCFC2-2C37-4BC6-9DBB-2411FCE8B63C}" type="slidenum">
              <a:rPr lang="en-US" smtClean="0"/>
              <a:pPr/>
              <a:t>61</a:t>
            </a:fld>
            <a:endParaRPr lang="en-US"/>
          </a:p>
        </p:txBody>
      </p:sp>
      <p:sp>
        <p:nvSpPr>
          <p:cNvPr id="9" name="Rectangle 8"/>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nvGraphicFramePr>
        <p:xfrm>
          <a:off x="391885" y="2109788"/>
          <a:ext cx="11292115" cy="33855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62</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nvGraphicFramePr>
        <p:xfrm>
          <a:off x="420913" y="2109788"/>
          <a:ext cx="11146973" cy="33855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63</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9939" name="Picture 15" descr="Screen-Shot-2017-09-20-at-8.35.55-PM.png"/>
          <p:cNvPicPr>
            <a:picLocks noChangeAspect="1" noChangeArrowheads="1"/>
          </p:cNvPicPr>
          <p:nvPr/>
        </p:nvPicPr>
        <p:blipFill>
          <a:blip r:embed="rId7"/>
          <a:srcRect/>
          <a:stretch>
            <a:fillRect/>
          </a:stretch>
        </p:blipFill>
        <p:spPr bwMode="auto">
          <a:xfrm>
            <a:off x="3014664" y="1314450"/>
            <a:ext cx="5572125"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940" name="Picture 16" descr="dataiku-.jpg"/>
          <p:cNvPicPr>
            <a:picLocks noChangeAspect="1" noChangeArrowheads="1"/>
          </p:cNvPicPr>
          <p:nvPr/>
        </p:nvPicPr>
        <p:blipFill>
          <a:blip r:embed="rId8"/>
          <a:srcRect/>
          <a:stretch>
            <a:fillRect/>
          </a:stretch>
        </p:blipFill>
        <p:spPr bwMode="auto">
          <a:xfrm>
            <a:off x="1809751" y="3381377"/>
            <a:ext cx="7994006" cy="3064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p:cNvSpPr>
            <a:spLocks noGrp="1"/>
          </p:cNvSpPr>
          <p:nvPr>
            <p:ph type="sldNum" sz="quarter" idx="12"/>
          </p:nvPr>
        </p:nvSpPr>
        <p:spPr/>
        <p:txBody>
          <a:bodyPr/>
          <a:lstStyle/>
          <a:p>
            <a:fld id="{AE0CCFC2-2C37-4BC6-9DBB-2411FCE8B63C}" type="slidenum">
              <a:rPr lang="en-US" smtClean="0"/>
              <a:pPr/>
              <a:t>64</a:t>
            </a:fld>
            <a:endParaRPr lang="en-US"/>
          </a:p>
        </p:txBody>
      </p:sp>
      <p:sp>
        <p:nvSpPr>
          <p:cNvPr id="6" name="Rectangle 5"/>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Rectangle 5"/>
          <p:cNvSpPr>
            <a:spLocks noChangeArrowheads="1"/>
          </p:cNvSpPr>
          <p:nvPr/>
        </p:nvSpPr>
        <p:spPr bwMode="auto">
          <a:xfrm>
            <a:off x="246743" y="1428751"/>
            <a:ext cx="11654972" cy="646113"/>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eaLnBrk="0" fontAlgn="base" hangingPunct="0">
              <a:spcBef>
                <a:spcPct val="0"/>
              </a:spcBef>
              <a:spcAft>
                <a:spcPct val="0"/>
              </a:spcAft>
              <a:defRPr>
                <a:solidFill>
                  <a:schemeClr val="tx1"/>
                </a:solidFill>
                <a:latin typeface="Tw Cen MT" panose="020B0602020104020603" pitchFamily="34" charset="0"/>
              </a:defRPr>
            </a:lvl6pPr>
            <a:lvl7pPr marL="2971800" indent="-228600" defTabSz="457200" eaLnBrk="0" fontAlgn="base" hangingPunct="0">
              <a:spcBef>
                <a:spcPct val="0"/>
              </a:spcBef>
              <a:spcAft>
                <a:spcPct val="0"/>
              </a:spcAft>
              <a:defRPr>
                <a:solidFill>
                  <a:schemeClr val="tx1"/>
                </a:solidFill>
                <a:latin typeface="Tw Cen MT" panose="020B0602020104020603" pitchFamily="34" charset="0"/>
              </a:defRPr>
            </a:lvl7pPr>
            <a:lvl8pPr marL="3429000" indent="-228600" defTabSz="457200" eaLnBrk="0" fontAlgn="base" hangingPunct="0">
              <a:spcBef>
                <a:spcPct val="0"/>
              </a:spcBef>
              <a:spcAft>
                <a:spcPct val="0"/>
              </a:spcAft>
              <a:defRPr>
                <a:solidFill>
                  <a:schemeClr val="tx1"/>
                </a:solidFill>
                <a:latin typeface="Tw Cen MT" panose="020B0602020104020603" pitchFamily="34" charset="0"/>
              </a:defRPr>
            </a:lvl8pPr>
            <a:lvl9pPr marL="3886200" indent="-228600" defTabSz="457200" eaLnBrk="0" fontAlgn="base" hangingPunct="0">
              <a:spcBef>
                <a:spcPct val="0"/>
              </a:spcBef>
              <a:spcAft>
                <a:spcPct val="0"/>
              </a:spcAft>
              <a:defRPr>
                <a:solidFill>
                  <a:schemeClr val="tx1"/>
                </a:solidFill>
                <a:latin typeface="Tw Cen MT" panose="020B0602020104020603" pitchFamily="34" charset="0"/>
              </a:defRPr>
            </a:lvl9pPr>
          </a:lstStyle>
          <a:p>
            <a:pPr>
              <a:defRPr/>
            </a:pPr>
            <a:r>
              <a:rPr lang="en-US" altLang="en-US" dirty="0"/>
              <a:t>The idea behind Reinforcement Learning is that an agent will learn from the environment by interacting with it and receiving rewards for performing actions.</a:t>
            </a:r>
          </a:p>
        </p:txBody>
      </p:sp>
      <p:pic>
        <p:nvPicPr>
          <p:cNvPr id="40964" name="Picture 6" descr="index.png"/>
          <p:cNvPicPr>
            <a:picLocks noChangeAspect="1" noChangeArrowheads="1"/>
          </p:cNvPicPr>
          <p:nvPr/>
        </p:nvPicPr>
        <p:blipFill>
          <a:blip r:embed="rId7"/>
          <a:srcRect/>
          <a:stretch>
            <a:fillRect/>
          </a:stretch>
        </p:blipFill>
        <p:spPr bwMode="auto">
          <a:xfrm>
            <a:off x="1809751" y="2407446"/>
            <a:ext cx="3286125" cy="1362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65" name="Picture 7" descr="index.png"/>
          <p:cNvPicPr>
            <a:picLocks noChangeAspect="1" noChangeArrowheads="1"/>
          </p:cNvPicPr>
          <p:nvPr/>
        </p:nvPicPr>
        <p:blipFill>
          <a:blip r:embed="rId8"/>
          <a:srcRect/>
          <a:stretch>
            <a:fillRect/>
          </a:stretch>
        </p:blipFill>
        <p:spPr bwMode="auto">
          <a:xfrm>
            <a:off x="5631661" y="2931715"/>
            <a:ext cx="3000375" cy="1708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66" name="Picture 8" descr="index.png"/>
          <p:cNvPicPr>
            <a:picLocks noChangeAspect="1" noChangeArrowheads="1"/>
          </p:cNvPicPr>
          <p:nvPr/>
        </p:nvPicPr>
        <p:blipFill>
          <a:blip r:embed="rId9"/>
          <a:srcRect/>
          <a:stretch>
            <a:fillRect/>
          </a:stretch>
        </p:blipFill>
        <p:spPr bwMode="auto">
          <a:xfrm>
            <a:off x="1845470" y="4029075"/>
            <a:ext cx="3214687"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967" name="Rectangle 9"/>
          <p:cNvSpPr>
            <a:spLocks noChangeArrowheads="1"/>
          </p:cNvSpPr>
          <p:nvPr/>
        </p:nvSpPr>
        <p:spPr bwMode="auto">
          <a:xfrm>
            <a:off x="406399" y="5793470"/>
            <a:ext cx="11408230" cy="708025"/>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eaLnBrk="0" fontAlgn="base" hangingPunct="0">
              <a:spcBef>
                <a:spcPct val="0"/>
              </a:spcBef>
              <a:spcAft>
                <a:spcPct val="0"/>
              </a:spcAft>
              <a:defRPr>
                <a:solidFill>
                  <a:schemeClr val="tx1"/>
                </a:solidFill>
                <a:latin typeface="Tw Cen MT" panose="020B0602020104020603" pitchFamily="34" charset="0"/>
              </a:defRPr>
            </a:lvl6pPr>
            <a:lvl7pPr marL="2971800" indent="-228600" defTabSz="457200" eaLnBrk="0" fontAlgn="base" hangingPunct="0">
              <a:spcBef>
                <a:spcPct val="0"/>
              </a:spcBef>
              <a:spcAft>
                <a:spcPct val="0"/>
              </a:spcAft>
              <a:defRPr>
                <a:solidFill>
                  <a:schemeClr val="tx1"/>
                </a:solidFill>
                <a:latin typeface="Tw Cen MT" panose="020B0602020104020603" pitchFamily="34" charset="0"/>
              </a:defRPr>
            </a:lvl7pPr>
            <a:lvl8pPr marL="3429000" indent="-228600" defTabSz="457200" eaLnBrk="0" fontAlgn="base" hangingPunct="0">
              <a:spcBef>
                <a:spcPct val="0"/>
              </a:spcBef>
              <a:spcAft>
                <a:spcPct val="0"/>
              </a:spcAft>
              <a:defRPr>
                <a:solidFill>
                  <a:schemeClr val="tx1"/>
                </a:solidFill>
                <a:latin typeface="Tw Cen MT" panose="020B0602020104020603" pitchFamily="34" charset="0"/>
              </a:defRPr>
            </a:lvl8pPr>
            <a:lvl9pPr marL="3886200" indent="-228600" defTabSz="457200" eaLnBrk="0" fontAlgn="base" hangingPunct="0">
              <a:spcBef>
                <a:spcPct val="0"/>
              </a:spcBef>
              <a:spcAft>
                <a:spcPct val="0"/>
              </a:spcAft>
              <a:defRPr>
                <a:solidFill>
                  <a:schemeClr val="tx1"/>
                </a:solidFill>
                <a:latin typeface="Tw Cen MT" panose="020B0602020104020603" pitchFamily="34" charset="0"/>
              </a:defRPr>
            </a:lvl9pPr>
          </a:lstStyle>
          <a:p>
            <a:pPr>
              <a:defRPr/>
            </a:pPr>
            <a:r>
              <a:rPr lang="en-US" altLang="en-US" sz="2000" dirty="0"/>
              <a:t>That’s how humans learn, through interaction. Reinforcement Learning is just a computational approach of learning from action.</a:t>
            </a:r>
          </a:p>
        </p:txBody>
      </p:sp>
      <p:sp>
        <p:nvSpPr>
          <p:cNvPr id="8" name="Slide Number Placeholder 7"/>
          <p:cNvSpPr>
            <a:spLocks noGrp="1"/>
          </p:cNvSpPr>
          <p:nvPr>
            <p:ph type="sldNum" sz="quarter" idx="12"/>
          </p:nvPr>
        </p:nvSpPr>
        <p:spPr/>
        <p:txBody>
          <a:bodyPr/>
          <a:lstStyle/>
          <a:p>
            <a:fld id="{AE0CCFC2-2C37-4BC6-9DBB-2411FCE8B63C}" type="slidenum">
              <a:rPr lang="en-US" smtClean="0"/>
              <a:pPr/>
              <a:t>65</a:t>
            </a:fld>
            <a:endParaRPr lang="en-US"/>
          </a:p>
        </p:txBody>
      </p:sp>
      <p:sp>
        <p:nvSpPr>
          <p:cNvPr id="9" name="Rectangle 8"/>
          <p:cNvSpPr/>
          <p:nvPr/>
        </p:nvSpPr>
        <p:spPr>
          <a:xfrm>
            <a:off x="174170" y="1277257"/>
            <a:ext cx="11800115"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nvGraphicFramePr>
        <p:xfrm>
          <a:off x="247650" y="1824039"/>
          <a:ext cx="11801475" cy="44910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66</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 y="0"/>
          <a:ext cx="12191999"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nvGraphicFramePr>
        <p:xfrm>
          <a:off x="391886" y="1814515"/>
          <a:ext cx="11263085" cy="44719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p:cNvSpPr>
            <a:spLocks noGrp="1"/>
          </p:cNvSpPr>
          <p:nvPr>
            <p:ph type="sldNum" sz="quarter" idx="12"/>
          </p:nvPr>
        </p:nvSpPr>
        <p:spPr/>
        <p:txBody>
          <a:bodyPr/>
          <a:lstStyle/>
          <a:p>
            <a:fld id="{AE0CCFC2-2C37-4BC6-9DBB-2411FCE8B63C}" type="slidenum">
              <a:rPr lang="en-US" smtClean="0"/>
              <a:pPr/>
              <a:t>67</a:t>
            </a:fld>
            <a:endParaRPr lang="en-US"/>
          </a:p>
        </p:txBody>
      </p:sp>
      <p:sp>
        <p:nvSpPr>
          <p:cNvPr id="6" name="Rectangle 5"/>
          <p:cNvSpPr/>
          <p:nvPr/>
        </p:nvSpPr>
        <p:spPr>
          <a:xfrm>
            <a:off x="174171" y="1277257"/>
            <a:ext cx="116549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0" y="1357314"/>
          <a:ext cx="12192000" cy="5329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68</a:t>
            </a:fld>
            <a:endParaRPr lang="en-US"/>
          </a:p>
        </p:txBody>
      </p:sp>
      <p:sp>
        <p:nvSpPr>
          <p:cNvPr id="5" name="Rectangle 4"/>
          <p:cNvSpPr/>
          <p:nvPr/>
        </p:nvSpPr>
        <p:spPr>
          <a:xfrm>
            <a:off x="275771" y="1277256"/>
            <a:ext cx="11553372" cy="5580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p:cNvCxnSpPr/>
          <p:nvPr/>
        </p:nvCxnSpPr>
        <p:spPr>
          <a:xfrm>
            <a:off x="4381501" y="2143125"/>
            <a:ext cx="3357563"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4238626" y="3357563"/>
            <a:ext cx="3286125" cy="5000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4238626" y="3929065"/>
            <a:ext cx="3286125" cy="1428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8854" name="TextBox 9"/>
          <p:cNvSpPr txBox="1">
            <a:spLocks noChangeArrowheads="1"/>
          </p:cNvSpPr>
          <p:nvPr/>
        </p:nvSpPr>
        <p:spPr bwMode="auto">
          <a:xfrm>
            <a:off x="7667625" y="3786189"/>
            <a:ext cx="2286000" cy="584775"/>
          </a:xfrm>
          <a:prstGeom prst="rect">
            <a:avLst/>
          </a:prstGeom>
          <a:noFill/>
          <a:ln w="9525">
            <a:noFill/>
            <a:miter lim="800000"/>
            <a:headEnd/>
            <a:tailEnd/>
          </a:ln>
        </p:spPr>
        <p:txBody>
          <a:bodyPr>
            <a:spAutoFit/>
          </a:bodyPr>
          <a:lstStyle/>
          <a:p>
            <a:r>
              <a:rPr lang="en-CA" altLang="en-US" sz="3200" i="1">
                <a:latin typeface="Calibri" pitchFamily="34" charset="0"/>
              </a:rPr>
              <a:t>y</a:t>
            </a:r>
            <a:r>
              <a:rPr lang="en-CA" altLang="en-US" sz="3200">
                <a:latin typeface="Calibri" pitchFamily="34" charset="0"/>
              </a:rPr>
              <a:t>    </a:t>
            </a:r>
            <a:r>
              <a:rPr lang="en-CA" altLang="en-US" sz="2400">
                <a:latin typeface="Calibri" pitchFamily="34" charset="0"/>
              </a:rPr>
              <a:t>(Income)</a:t>
            </a:r>
          </a:p>
        </p:txBody>
      </p:sp>
      <p:cxnSp>
        <p:nvCxnSpPr>
          <p:cNvPr id="9" name="Straight Arrow Connector 8"/>
          <p:cNvCxnSpPr/>
          <p:nvPr/>
        </p:nvCxnSpPr>
        <p:spPr>
          <a:xfrm flipV="1">
            <a:off x="4238626" y="4214813"/>
            <a:ext cx="3286125" cy="2857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4238626" y="4429125"/>
            <a:ext cx="3286125" cy="642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8857" name="TextBox 22"/>
          <p:cNvSpPr txBox="1">
            <a:spLocks noChangeArrowheads="1"/>
          </p:cNvSpPr>
          <p:nvPr/>
        </p:nvSpPr>
        <p:spPr bwMode="auto">
          <a:xfrm>
            <a:off x="3810000" y="1285877"/>
            <a:ext cx="4857751" cy="461665"/>
          </a:xfrm>
          <a:prstGeom prst="rect">
            <a:avLst/>
          </a:prstGeom>
          <a:solidFill>
            <a:schemeClr val="accent1"/>
          </a:solidFill>
          <a:ln w="9525">
            <a:noFill/>
            <a:miter lim="800000"/>
            <a:headEnd/>
            <a:tailEnd/>
          </a:ln>
        </p:spPr>
        <p:txBody>
          <a:bodyPr>
            <a:spAutoFit/>
          </a:bodyPr>
          <a:lstStyle/>
          <a:p>
            <a:r>
              <a:rPr lang="en-CA" altLang="en-US" sz="2400" dirty="0" err="1">
                <a:solidFill>
                  <a:schemeClr val="bg1"/>
                </a:solidFill>
                <a:latin typeface="Calibri" pitchFamily="34" charset="0"/>
              </a:rPr>
              <a:t>Bivariate</a:t>
            </a:r>
            <a:r>
              <a:rPr lang="en-CA" altLang="en-US" sz="2400" dirty="0">
                <a:solidFill>
                  <a:schemeClr val="bg1"/>
                </a:solidFill>
                <a:latin typeface="Calibri" pitchFamily="34" charset="0"/>
              </a:rPr>
              <a:t> or simple regression model</a:t>
            </a:r>
          </a:p>
        </p:txBody>
      </p:sp>
      <p:sp>
        <p:nvSpPr>
          <p:cNvPr id="78858" name="TextBox 24"/>
          <p:cNvSpPr txBox="1">
            <a:spLocks noChangeArrowheads="1"/>
          </p:cNvSpPr>
          <p:nvPr/>
        </p:nvSpPr>
        <p:spPr bwMode="auto">
          <a:xfrm>
            <a:off x="1881188" y="6072189"/>
            <a:ext cx="2286000" cy="461665"/>
          </a:xfrm>
          <a:prstGeom prst="rect">
            <a:avLst/>
          </a:prstGeom>
          <a:noFill/>
          <a:ln w="9525">
            <a:noFill/>
            <a:miter lim="800000"/>
            <a:headEnd/>
            <a:tailEnd/>
          </a:ln>
        </p:spPr>
        <p:txBody>
          <a:bodyPr>
            <a:spAutoFit/>
          </a:bodyPr>
          <a:lstStyle/>
          <a:p>
            <a:r>
              <a:rPr lang="en-CA" altLang="en-US" sz="2400">
                <a:latin typeface="Calibri" pitchFamily="34" charset="0"/>
              </a:rPr>
              <a:t>Price of wheat </a:t>
            </a:r>
          </a:p>
        </p:txBody>
      </p:sp>
      <p:sp>
        <p:nvSpPr>
          <p:cNvPr id="78859" name="TextBox 25"/>
          <p:cNvSpPr txBox="1">
            <a:spLocks noChangeArrowheads="1"/>
          </p:cNvSpPr>
          <p:nvPr/>
        </p:nvSpPr>
        <p:spPr bwMode="auto">
          <a:xfrm>
            <a:off x="5595939" y="6072189"/>
            <a:ext cx="4000500" cy="461665"/>
          </a:xfrm>
          <a:prstGeom prst="rect">
            <a:avLst/>
          </a:prstGeom>
          <a:noFill/>
          <a:ln w="9525">
            <a:noFill/>
            <a:miter lim="800000"/>
            <a:headEnd/>
            <a:tailEnd/>
          </a:ln>
        </p:spPr>
        <p:txBody>
          <a:bodyPr>
            <a:spAutoFit/>
          </a:bodyPr>
          <a:lstStyle/>
          <a:p>
            <a:r>
              <a:rPr lang="en-CA" altLang="en-US" sz="2400">
                <a:latin typeface="Calibri" pitchFamily="34" charset="0"/>
              </a:rPr>
              <a:t>Quantity of wheat produced</a:t>
            </a:r>
          </a:p>
        </p:txBody>
      </p:sp>
      <p:cxnSp>
        <p:nvCxnSpPr>
          <p:cNvPr id="14" name="Straight Arrow Connector 13"/>
          <p:cNvCxnSpPr/>
          <p:nvPr/>
        </p:nvCxnSpPr>
        <p:spPr>
          <a:xfrm>
            <a:off x="3952875" y="6286500"/>
            <a:ext cx="1428751" cy="15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78861" name="TextBox 28"/>
          <p:cNvSpPr txBox="1">
            <a:spLocks noChangeArrowheads="1"/>
          </p:cNvSpPr>
          <p:nvPr/>
        </p:nvSpPr>
        <p:spPr bwMode="auto">
          <a:xfrm>
            <a:off x="3524251" y="5572127"/>
            <a:ext cx="4929188" cy="461665"/>
          </a:xfrm>
          <a:prstGeom prst="rect">
            <a:avLst/>
          </a:prstGeom>
          <a:noFill/>
          <a:ln w="9525">
            <a:noFill/>
            <a:miter lim="800000"/>
            <a:headEnd/>
            <a:tailEnd/>
          </a:ln>
        </p:spPr>
        <p:txBody>
          <a:bodyPr>
            <a:spAutoFit/>
          </a:bodyPr>
          <a:lstStyle/>
          <a:p>
            <a:r>
              <a:rPr lang="en-CA" altLang="en-US" sz="2400">
                <a:latin typeface="Calibri" pitchFamily="34" charset="0"/>
              </a:rPr>
              <a:t>Model with simultaneous relationship</a:t>
            </a:r>
          </a:p>
        </p:txBody>
      </p:sp>
      <p:sp>
        <p:nvSpPr>
          <p:cNvPr id="78862" name="Rectangle 15"/>
          <p:cNvSpPr>
            <a:spLocks noChangeArrowheads="1"/>
          </p:cNvSpPr>
          <p:nvPr/>
        </p:nvSpPr>
        <p:spPr bwMode="auto">
          <a:xfrm>
            <a:off x="1666875" y="2071690"/>
            <a:ext cx="4572000" cy="3940175"/>
          </a:xfrm>
          <a:prstGeom prst="rect">
            <a:avLst/>
          </a:prstGeom>
          <a:noFill/>
          <a:ln w="9525">
            <a:noFill/>
            <a:miter lim="800000"/>
            <a:headEnd/>
            <a:tailEnd/>
          </a:ln>
        </p:spPr>
        <p:txBody>
          <a:bodyPr>
            <a:spAutoFit/>
          </a:bodyPr>
          <a:lstStyle/>
          <a:p>
            <a:pPr eaLnBrk="1" hangingPunct="1">
              <a:buFont typeface="Arial" pitchFamily="34" charset="0"/>
              <a:buNone/>
            </a:pPr>
            <a:r>
              <a:rPr lang="en-CA" altLang="en-US" sz="1400"/>
              <a:t>(Education)  	</a:t>
            </a:r>
            <a:r>
              <a:rPr lang="en-CA" altLang="en-US" i="1"/>
              <a:t>x </a:t>
            </a:r>
            <a:r>
              <a:rPr lang="en-CA" altLang="en-US"/>
              <a:t>                                             </a:t>
            </a:r>
            <a:r>
              <a:rPr lang="en-CA" altLang="en-US" i="1"/>
              <a:t>y  </a:t>
            </a:r>
            <a:r>
              <a:rPr lang="en-CA" altLang="en-US"/>
              <a:t> </a:t>
            </a:r>
            <a:r>
              <a:rPr lang="en-CA" altLang="en-US" sz="1600"/>
              <a:t>(Income)</a:t>
            </a:r>
          </a:p>
          <a:p>
            <a:pPr eaLnBrk="1" hangingPunct="1">
              <a:buFont typeface="Arial" pitchFamily="34" charset="0"/>
              <a:buNone/>
            </a:pPr>
            <a:endParaRPr lang="en-CA" altLang="en-US"/>
          </a:p>
          <a:p>
            <a:pPr eaLnBrk="1" hangingPunct="1">
              <a:buFont typeface="Arial" pitchFamily="34" charset="0"/>
              <a:buNone/>
            </a:pPr>
            <a:endParaRPr lang="en-CA" altLang="en-US"/>
          </a:p>
          <a:p>
            <a:pPr eaLnBrk="1" hangingPunct="1">
              <a:buFont typeface="Arial" pitchFamily="34" charset="0"/>
              <a:buNone/>
            </a:pPr>
            <a:r>
              <a:rPr lang="en-CA" altLang="en-US" sz="1600"/>
              <a:t>(Education)</a:t>
            </a:r>
            <a:r>
              <a:rPr lang="en-CA" altLang="en-US"/>
              <a:t>	</a:t>
            </a:r>
            <a:r>
              <a:rPr lang="en-CA" altLang="en-US" i="1"/>
              <a:t>x</a:t>
            </a:r>
            <a:r>
              <a:rPr lang="en-CA" altLang="en-US" baseline="-25000"/>
              <a:t>1</a:t>
            </a:r>
          </a:p>
          <a:p>
            <a:pPr eaLnBrk="1" hangingPunct="1">
              <a:buFont typeface="Arial" pitchFamily="34" charset="0"/>
              <a:buNone/>
            </a:pPr>
            <a:endParaRPr lang="en-CA" altLang="en-US" baseline="-25000"/>
          </a:p>
          <a:p>
            <a:pPr eaLnBrk="1" hangingPunct="1">
              <a:buFont typeface="Arial" pitchFamily="34" charset="0"/>
              <a:buNone/>
            </a:pPr>
            <a:endParaRPr lang="en-CA" altLang="en-US" baseline="-25000"/>
          </a:p>
          <a:p>
            <a:pPr eaLnBrk="1" hangingPunct="1">
              <a:buFont typeface="Arial" pitchFamily="34" charset="0"/>
              <a:buNone/>
            </a:pPr>
            <a:r>
              <a:rPr lang="en-CA" altLang="en-US" sz="1600"/>
              <a:t>(Gender)	</a:t>
            </a:r>
            <a:r>
              <a:rPr lang="en-CA" altLang="en-US"/>
              <a:t>	</a:t>
            </a:r>
            <a:r>
              <a:rPr lang="en-CA" altLang="en-US" i="1"/>
              <a:t>x</a:t>
            </a:r>
            <a:r>
              <a:rPr lang="en-CA" altLang="en-US" baseline="-25000"/>
              <a:t>2				</a:t>
            </a:r>
          </a:p>
          <a:p>
            <a:pPr eaLnBrk="1" hangingPunct="1">
              <a:buFont typeface="Arial" pitchFamily="34" charset="0"/>
              <a:buNone/>
            </a:pPr>
            <a:r>
              <a:rPr lang="en-CA" altLang="en-US" baseline="-25000"/>
              <a:t>		</a:t>
            </a:r>
          </a:p>
          <a:p>
            <a:pPr eaLnBrk="1" hangingPunct="1">
              <a:buFont typeface="Arial" pitchFamily="34" charset="0"/>
              <a:buNone/>
            </a:pPr>
            <a:r>
              <a:rPr lang="en-CA" altLang="en-US" sz="1600"/>
              <a:t>(Experience)</a:t>
            </a:r>
            <a:r>
              <a:rPr lang="en-CA" altLang="en-US"/>
              <a:t>	</a:t>
            </a:r>
            <a:r>
              <a:rPr lang="en-CA" altLang="en-US" i="1"/>
              <a:t>x</a:t>
            </a:r>
            <a:r>
              <a:rPr lang="en-CA" altLang="en-US" baseline="-25000"/>
              <a:t>3			</a:t>
            </a:r>
          </a:p>
          <a:p>
            <a:pPr eaLnBrk="1" hangingPunct="1">
              <a:buFont typeface="Arial" pitchFamily="34" charset="0"/>
              <a:buNone/>
            </a:pPr>
            <a:r>
              <a:rPr lang="en-CA" altLang="en-US" baseline="-25000"/>
              <a:t>		</a:t>
            </a:r>
            <a:endParaRPr lang="en-CA" altLang="en-US"/>
          </a:p>
          <a:p>
            <a:pPr eaLnBrk="1" hangingPunct="1">
              <a:buFont typeface="Arial" pitchFamily="34" charset="0"/>
              <a:buNone/>
            </a:pPr>
            <a:r>
              <a:rPr lang="en-CA" altLang="en-US" sz="1600"/>
              <a:t>(Age)</a:t>
            </a:r>
            <a:r>
              <a:rPr lang="en-CA" altLang="en-US"/>
              <a:t>		</a:t>
            </a:r>
            <a:r>
              <a:rPr lang="en-CA" altLang="en-US" i="1"/>
              <a:t>x</a:t>
            </a:r>
            <a:r>
              <a:rPr lang="en-CA" altLang="en-US" baseline="-25000"/>
              <a:t>4</a:t>
            </a:r>
          </a:p>
          <a:p>
            <a:pPr eaLnBrk="1" hangingPunct="1">
              <a:buFont typeface="Arial" pitchFamily="34" charset="0"/>
              <a:buNone/>
            </a:pPr>
            <a:r>
              <a:rPr lang="en-CA" altLang="en-US"/>
              <a:t>                                                               </a:t>
            </a:r>
          </a:p>
          <a:p>
            <a:pPr eaLnBrk="1" hangingPunct="1">
              <a:buFont typeface="Arial" pitchFamily="34" charset="0"/>
              <a:buNone/>
            </a:pPr>
            <a:endParaRPr lang="en-CA" altLang="en-US" baseline="-25000"/>
          </a:p>
        </p:txBody>
      </p:sp>
      <p:sp>
        <p:nvSpPr>
          <p:cNvPr id="78863" name="Rectangle 16"/>
          <p:cNvSpPr>
            <a:spLocks noChangeArrowheads="1"/>
          </p:cNvSpPr>
          <p:nvPr/>
        </p:nvSpPr>
        <p:spPr bwMode="auto">
          <a:xfrm>
            <a:off x="7953375" y="2000250"/>
            <a:ext cx="1284006" cy="369332"/>
          </a:xfrm>
          <a:prstGeom prst="rect">
            <a:avLst/>
          </a:prstGeom>
          <a:noFill/>
          <a:ln w="9525">
            <a:noFill/>
            <a:miter lim="800000"/>
            <a:headEnd/>
            <a:tailEnd/>
          </a:ln>
        </p:spPr>
        <p:txBody>
          <a:bodyPr wrap="none">
            <a:spAutoFit/>
          </a:bodyPr>
          <a:lstStyle/>
          <a:p>
            <a:r>
              <a:rPr lang="en-CA" altLang="en-US" i="1"/>
              <a:t>y  </a:t>
            </a:r>
            <a:r>
              <a:rPr lang="en-CA" altLang="en-US"/>
              <a:t> (Income)</a:t>
            </a:r>
            <a:endParaRPr lang="en-US" altLang="en-US"/>
          </a:p>
        </p:txBody>
      </p:sp>
      <p:sp>
        <p:nvSpPr>
          <p:cNvPr id="16" name="Slide Number Placeholder 15"/>
          <p:cNvSpPr>
            <a:spLocks noGrp="1"/>
          </p:cNvSpPr>
          <p:nvPr>
            <p:ph type="sldNum" sz="quarter" idx="12"/>
          </p:nvPr>
        </p:nvSpPr>
        <p:spPr/>
        <p:txBody>
          <a:bodyPr/>
          <a:lstStyle/>
          <a:p>
            <a:fld id="{AE0CCFC2-2C37-4BC6-9DBB-2411FCE8B63C}" type="slidenum">
              <a:rPr lang="en-US" smtClean="0"/>
              <a:pPr/>
              <a:t>69</a:t>
            </a:fld>
            <a:endParaRPr lang="en-US"/>
          </a:p>
        </p:txBody>
      </p:sp>
      <p:sp>
        <p:nvSpPr>
          <p:cNvPr id="17" name="Rectangle 16"/>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7</a:t>
            </a:fld>
            <a:endParaRPr lang="en-IN"/>
          </a:p>
        </p:txBody>
      </p:sp>
      <p:sp>
        <p:nvSpPr>
          <p:cNvPr id="8" name="Title 1">
            <a:extLst>
              <a:ext uri="{FF2B5EF4-FFF2-40B4-BE49-F238E27FC236}">
                <a16:creationId xmlns:a16="http://schemas.microsoft.com/office/drawing/2014/main" id="{94F1AD90-B6C1-4EF2-8E94-EEBFCD774CBF}"/>
              </a:ext>
            </a:extLst>
          </p:cNvPr>
          <p:cNvSpPr txBox="1">
            <a:spLocks/>
          </p:cNvSpPr>
          <p:nvPr/>
        </p:nvSpPr>
        <p:spPr>
          <a:xfrm>
            <a:off x="121729" y="136525"/>
            <a:ext cx="1063476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solidFill>
                  <a:schemeClr val="bg1"/>
                </a:solidFill>
                <a:cs typeface="Calibri" panose="020F0502020204030204" pitchFamily="34" charset="0"/>
              </a:rPr>
              <a:t>Planning Problem</a:t>
            </a:r>
          </a:p>
        </p:txBody>
      </p:sp>
      <p:pic>
        <p:nvPicPr>
          <p:cNvPr id="9" name="Picture 8">
            <a:extLst>
              <a:ext uri="{FF2B5EF4-FFF2-40B4-BE49-F238E27FC236}">
                <a16:creationId xmlns:a16="http://schemas.microsoft.com/office/drawing/2014/main" id="{3E7A4939-FA3C-408D-83C9-EC1E1BDF4C27}"/>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BF2A393-C64F-40F2-A48B-095A71B3A59B}"/>
              </a:ext>
            </a:extLst>
          </p:cNvPr>
          <p:cNvSpPr txBox="1">
            <a:spLocks/>
          </p:cNvSpPr>
          <p:nvPr/>
        </p:nvSpPr>
        <p:spPr>
          <a:xfrm>
            <a:off x="121729" y="1604706"/>
            <a:ext cx="11992943"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671655A6-1424-471F-BD59-C8B981924A43}"/>
              </a:ext>
            </a:extLst>
          </p:cNvPr>
          <p:cNvSpPr txBox="1"/>
          <p:nvPr/>
        </p:nvSpPr>
        <p:spPr>
          <a:xfrm>
            <a:off x="359215" y="1595021"/>
            <a:ext cx="11490407" cy="4832092"/>
          </a:xfrm>
          <a:prstGeom prst="rect">
            <a:avLst/>
          </a:prstGeom>
          <a:noFill/>
        </p:spPr>
        <p:txBody>
          <a:bodyPr wrap="square">
            <a:spAutoFit/>
          </a:bodyPr>
          <a:lstStyle/>
          <a:p>
            <a:pPr>
              <a:buFont typeface="Wingdings" pitchFamily="2" charset="2"/>
              <a:buChar char="§"/>
            </a:pPr>
            <a:endParaRPr lang="en-US" sz="2800" dirty="0">
              <a:latin typeface="Times New Roman" pitchFamily="18" charset="0"/>
              <a:cs typeface="Times New Roman" pitchFamily="18" charset="0"/>
            </a:endParaRPr>
          </a:p>
          <a:p>
            <a:pPr>
              <a:buFont typeface="Wingdings" pitchFamily="2" charset="2"/>
              <a:buChar char="§"/>
            </a:pPr>
            <a:r>
              <a:rPr lang="en-US" sz="2800" dirty="0">
                <a:latin typeface="Times New Roman" pitchFamily="18" charset="0"/>
                <a:cs typeface="Times New Roman" pitchFamily="18" charset="0"/>
              </a:rPr>
              <a:t>Actions are given as logical descriptions of preconditions and effects. </a:t>
            </a:r>
          </a:p>
          <a:p>
            <a:pPr lvl="1">
              <a:buFont typeface="Wingdings" pitchFamily="2" charset="2"/>
              <a:buChar char="§"/>
            </a:pPr>
            <a:r>
              <a:rPr lang="en-US" sz="2800" dirty="0">
                <a:latin typeface="Times New Roman" pitchFamily="18" charset="0"/>
                <a:cs typeface="Times New Roman" pitchFamily="18" charset="0"/>
              </a:rPr>
              <a:t> This enables the planner to make direct connections between states and actions. connections between states and actions.</a:t>
            </a:r>
          </a:p>
          <a:p>
            <a:pPr lvl="1"/>
            <a:endParaRPr lang="en-US" sz="2800" dirty="0">
              <a:latin typeface="Times New Roman" pitchFamily="18" charset="0"/>
              <a:cs typeface="Times New Roman" pitchFamily="18" charset="0"/>
            </a:endParaRPr>
          </a:p>
          <a:p>
            <a:pPr>
              <a:buFont typeface="Wingdings" pitchFamily="2" charset="2"/>
              <a:buChar char="§"/>
            </a:pPr>
            <a:r>
              <a:rPr lang="en-US" sz="2800" dirty="0">
                <a:latin typeface="Times New Roman" pitchFamily="18" charset="0"/>
                <a:cs typeface="Times New Roman" pitchFamily="18" charset="0"/>
              </a:rPr>
              <a:t>The planner is free to add actions to the plan wherever they are required, rather than in an wherever they are required, rather than in an incremental way starting from the initial state. incremental way starting from the initial state.</a:t>
            </a:r>
          </a:p>
          <a:p>
            <a:pPr>
              <a:buFont typeface="Wingdings" pitchFamily="2" charset="2"/>
              <a:buChar char="§"/>
            </a:pPr>
            <a:endParaRPr lang="en-US" sz="2800" dirty="0">
              <a:latin typeface="Times New Roman" pitchFamily="18" charset="0"/>
              <a:cs typeface="Times New Roman" pitchFamily="18" charset="0"/>
            </a:endParaRPr>
          </a:p>
          <a:p>
            <a:pPr>
              <a:buFont typeface="Wingdings" pitchFamily="2" charset="2"/>
              <a:buChar char="§"/>
            </a:pPr>
            <a:r>
              <a:rPr lang="en-US" sz="2800" dirty="0">
                <a:latin typeface="Times New Roman" pitchFamily="18" charset="0"/>
                <a:cs typeface="Times New Roman" pitchFamily="18" charset="0"/>
              </a:rPr>
              <a:t>Most parts of the world are independent of most other parts most other parts – hence divide &amp; conquer hence divide &amp; conquer works well.</a:t>
            </a:r>
          </a:p>
        </p:txBody>
      </p:sp>
    </p:spTree>
    <p:extLst>
      <p:ext uri="{BB962C8B-B14F-4D97-AF65-F5344CB8AC3E}">
        <p14:creationId xmlns:p14="http://schemas.microsoft.com/office/powerpoint/2010/main" val="1440069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88686" y="0"/>
          <a:ext cx="11800114"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1683" name="Rectangle 3"/>
          <p:cNvSpPr>
            <a:spLocks noChangeArrowheads="1"/>
          </p:cNvSpPr>
          <p:nvPr/>
        </p:nvSpPr>
        <p:spPr bwMode="auto">
          <a:xfrm>
            <a:off x="348344" y="1997075"/>
            <a:ext cx="11408228" cy="2862322"/>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eaLnBrk="0" fontAlgn="base" hangingPunct="0">
              <a:spcBef>
                <a:spcPct val="0"/>
              </a:spcBef>
              <a:spcAft>
                <a:spcPct val="0"/>
              </a:spcAft>
              <a:defRPr>
                <a:solidFill>
                  <a:schemeClr val="tx1"/>
                </a:solidFill>
                <a:latin typeface="Tw Cen MT" panose="020B0602020104020603" pitchFamily="34" charset="0"/>
              </a:defRPr>
            </a:lvl6pPr>
            <a:lvl7pPr marL="2971800" indent="-228600" defTabSz="457200" eaLnBrk="0" fontAlgn="base" hangingPunct="0">
              <a:spcBef>
                <a:spcPct val="0"/>
              </a:spcBef>
              <a:spcAft>
                <a:spcPct val="0"/>
              </a:spcAft>
              <a:defRPr>
                <a:solidFill>
                  <a:schemeClr val="tx1"/>
                </a:solidFill>
                <a:latin typeface="Tw Cen MT" panose="020B0602020104020603" pitchFamily="34" charset="0"/>
              </a:defRPr>
            </a:lvl7pPr>
            <a:lvl8pPr marL="3429000" indent="-228600" defTabSz="457200" eaLnBrk="0" fontAlgn="base" hangingPunct="0">
              <a:spcBef>
                <a:spcPct val="0"/>
              </a:spcBef>
              <a:spcAft>
                <a:spcPct val="0"/>
              </a:spcAft>
              <a:defRPr>
                <a:solidFill>
                  <a:schemeClr val="tx1"/>
                </a:solidFill>
                <a:latin typeface="Tw Cen MT" panose="020B0602020104020603" pitchFamily="34" charset="0"/>
              </a:defRPr>
            </a:lvl8pPr>
            <a:lvl9pPr marL="3886200" indent="-228600" defTabSz="457200" eaLnBrk="0" fontAlgn="base" hangingPunct="0">
              <a:spcBef>
                <a:spcPct val="0"/>
              </a:spcBef>
              <a:spcAft>
                <a:spcPct val="0"/>
              </a:spcAft>
              <a:defRPr>
                <a:solidFill>
                  <a:schemeClr val="tx1"/>
                </a:solidFill>
                <a:latin typeface="Tw Cen MT" panose="020B0602020104020603" pitchFamily="34" charset="0"/>
              </a:defRPr>
            </a:lvl9pPr>
          </a:lstStyle>
          <a:p>
            <a:pPr>
              <a:defRPr/>
            </a:pPr>
            <a:r>
              <a:rPr lang="en-CA" altLang="en-US" i="1" dirty="0"/>
              <a:t>x</a:t>
            </a:r>
            <a:r>
              <a:rPr lang="en-CA" altLang="en-US" dirty="0"/>
              <a:t> is the independent variable</a:t>
            </a:r>
          </a:p>
          <a:p>
            <a:pPr>
              <a:defRPr/>
            </a:pPr>
            <a:r>
              <a:rPr lang="en-CA" altLang="en-US" i="1" dirty="0"/>
              <a:t>y</a:t>
            </a:r>
            <a:r>
              <a:rPr lang="en-CA" altLang="en-US" dirty="0"/>
              <a:t> is the dependent variable</a:t>
            </a:r>
          </a:p>
          <a:p>
            <a:pPr>
              <a:defRPr/>
            </a:pPr>
            <a:r>
              <a:rPr lang="en-CA" altLang="en-US" dirty="0"/>
              <a:t>The regression model is</a:t>
            </a:r>
          </a:p>
          <a:p>
            <a:pPr>
              <a:defRPr/>
            </a:pPr>
            <a:endParaRPr lang="en-CA" altLang="en-US" dirty="0"/>
          </a:p>
          <a:p>
            <a:pPr eaLnBrk="1" hangingPunct="1">
              <a:buFont typeface="Arial" panose="020B0604020202020204" pitchFamily="34" charset="0"/>
              <a:buNone/>
              <a:defRPr/>
            </a:pPr>
            <a:endParaRPr lang="en-CA" altLang="en-US" dirty="0"/>
          </a:p>
          <a:p>
            <a:pPr>
              <a:defRPr/>
            </a:pPr>
            <a:r>
              <a:rPr lang="en-CA" altLang="en-US" dirty="0"/>
              <a:t>The model has two variables, the independent or explanatory variable, </a:t>
            </a:r>
            <a:r>
              <a:rPr lang="en-CA" altLang="en-US" i="1" dirty="0"/>
              <a:t>x,</a:t>
            </a:r>
            <a:r>
              <a:rPr lang="en-CA" altLang="en-US" dirty="0"/>
              <a:t> and the dependent variable </a:t>
            </a:r>
            <a:r>
              <a:rPr lang="en-CA" altLang="en-US" i="1" dirty="0"/>
              <a:t>y</a:t>
            </a:r>
            <a:r>
              <a:rPr lang="en-CA" altLang="en-US" dirty="0"/>
              <a:t>, the variable whose variation is to be explained.</a:t>
            </a:r>
          </a:p>
          <a:p>
            <a:pPr>
              <a:defRPr/>
            </a:pPr>
            <a:r>
              <a:rPr lang="en-CA" altLang="en-US" dirty="0"/>
              <a:t>The relationship between </a:t>
            </a:r>
            <a:r>
              <a:rPr lang="en-CA" altLang="en-US" i="1" dirty="0"/>
              <a:t>x</a:t>
            </a:r>
            <a:r>
              <a:rPr lang="en-CA" altLang="en-US" dirty="0"/>
              <a:t> and </a:t>
            </a:r>
            <a:r>
              <a:rPr lang="en-CA" altLang="en-US" i="1" dirty="0"/>
              <a:t>y</a:t>
            </a:r>
            <a:r>
              <a:rPr lang="en-CA" altLang="en-US" dirty="0"/>
              <a:t> is a linear or straight line relationship.</a:t>
            </a:r>
          </a:p>
          <a:p>
            <a:pPr>
              <a:defRPr/>
            </a:pPr>
            <a:r>
              <a:rPr lang="en-CA" altLang="en-US" dirty="0"/>
              <a:t>Two parameters to estimate – the slope of the line </a:t>
            </a:r>
            <a:r>
              <a:rPr lang="el-GR" altLang="en-US" dirty="0"/>
              <a:t>β</a:t>
            </a:r>
            <a:r>
              <a:rPr lang="en-CA" altLang="en-US" baseline="-25000" dirty="0"/>
              <a:t>1</a:t>
            </a:r>
            <a:r>
              <a:rPr lang="en-CA" altLang="en-US" dirty="0"/>
              <a:t> and the </a:t>
            </a:r>
            <a:r>
              <a:rPr lang="en-CA" altLang="en-US" i="1" dirty="0"/>
              <a:t>y</a:t>
            </a:r>
            <a:r>
              <a:rPr lang="en-CA" altLang="en-US" dirty="0"/>
              <a:t>-intercept </a:t>
            </a:r>
            <a:r>
              <a:rPr lang="el-GR" altLang="en-US" dirty="0"/>
              <a:t>β</a:t>
            </a:r>
            <a:r>
              <a:rPr lang="en-CA" altLang="en-US" baseline="-25000" dirty="0"/>
              <a:t>0</a:t>
            </a:r>
            <a:r>
              <a:rPr lang="en-CA" altLang="en-US" dirty="0"/>
              <a:t> (where the line crosses the vertical axis).   </a:t>
            </a:r>
          </a:p>
          <a:p>
            <a:pPr>
              <a:defRPr/>
            </a:pPr>
            <a:r>
              <a:rPr lang="el-GR" altLang="en-US" dirty="0"/>
              <a:t>ε</a:t>
            </a:r>
            <a:r>
              <a:rPr lang="en-CA" altLang="en-US" dirty="0"/>
              <a:t> is the unexplained, random, or error component.   Much more on this later. </a:t>
            </a:r>
          </a:p>
        </p:txBody>
      </p:sp>
      <p:graphicFrame>
        <p:nvGraphicFramePr>
          <p:cNvPr id="79876" name="Object 6"/>
          <p:cNvGraphicFramePr>
            <a:graphicFrameLocks noChangeAspect="1"/>
          </p:cNvGraphicFramePr>
          <p:nvPr/>
        </p:nvGraphicFramePr>
        <p:xfrm>
          <a:off x="4210051" y="2833688"/>
          <a:ext cx="2286000" cy="520700"/>
        </p:xfrm>
        <a:graphic>
          <a:graphicData uri="http://schemas.openxmlformats.org/presentationml/2006/ole">
            <mc:AlternateContent xmlns:mc="http://schemas.openxmlformats.org/markup-compatibility/2006">
              <mc:Choice xmlns:v="urn:schemas-microsoft-com:vml" Requires="v">
                <p:oleObj name="Equation" r:id="rId7" imgW="24079200" imgH="5486400" progId="Equation.3">
                  <p:embed/>
                </p:oleObj>
              </mc:Choice>
              <mc:Fallback>
                <p:oleObj name="Equation" r:id="rId7" imgW="24079200" imgH="5486400" progId="Equation.3">
                  <p:embed/>
                  <p:pic>
                    <p:nvPicPr>
                      <p:cNvPr id="7987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0051" y="2833688"/>
                        <a:ext cx="22860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AE0CCFC2-2C37-4BC6-9DBB-2411FCE8B63C}" type="slidenum">
              <a:rPr lang="en-US" smtClean="0"/>
              <a:pPr/>
              <a:t>70</a:t>
            </a:fld>
            <a:endParaRPr lang="en-US"/>
          </a:p>
        </p:txBody>
      </p:sp>
      <p:sp>
        <p:nvSpPr>
          <p:cNvPr id="6" name="Rectangle 5"/>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319314" y="1949451"/>
          <a:ext cx="11466286" cy="45942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0900" name="Object 6"/>
          <p:cNvGraphicFramePr>
            <a:graphicFrameLocks noChangeAspect="1"/>
          </p:cNvGraphicFramePr>
          <p:nvPr/>
        </p:nvGraphicFramePr>
        <p:xfrm>
          <a:off x="5810251" y="1285875"/>
          <a:ext cx="2286000" cy="520700"/>
        </p:xfrm>
        <a:graphic>
          <a:graphicData uri="http://schemas.openxmlformats.org/presentationml/2006/ole">
            <mc:AlternateContent xmlns:mc="http://schemas.openxmlformats.org/markup-compatibility/2006">
              <mc:Choice xmlns:v="urn:schemas-microsoft-com:vml" Requires="v">
                <p:oleObj name="Equation" r:id="rId12" imgW="24079200" imgH="5486400" progId="Equation.3">
                  <p:embed/>
                </p:oleObj>
              </mc:Choice>
              <mc:Fallback>
                <p:oleObj name="Equation" r:id="rId12" imgW="24079200" imgH="5486400" progId="Equation.3">
                  <p:embed/>
                  <p:pic>
                    <p:nvPicPr>
                      <p:cNvPr id="8090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10251" y="1285875"/>
                        <a:ext cx="22860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AE0CCFC2-2C37-4BC6-9DBB-2411FCE8B63C}" type="slidenum">
              <a:rPr lang="en-US" smtClean="0"/>
              <a:pPr/>
              <a:t>71</a:t>
            </a:fld>
            <a:endParaRPr lang="en-US"/>
          </a:p>
        </p:txBody>
      </p:sp>
      <p:sp>
        <p:nvSpPr>
          <p:cNvPr id="6" name="Rectangle 5"/>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03200" y="0"/>
          <a:ext cx="11814629"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152401" y="1647825"/>
          <a:ext cx="11953875" cy="42354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72</a:t>
            </a:fld>
            <a:endParaRPr lang="en-US"/>
          </a:p>
        </p:txBody>
      </p:sp>
      <p:sp>
        <p:nvSpPr>
          <p:cNvPr id="5" name="Rectangle 4"/>
          <p:cNvSpPr/>
          <p:nvPr/>
        </p:nvSpPr>
        <p:spPr>
          <a:xfrm>
            <a:off x="174171" y="1458686"/>
            <a:ext cx="12017829" cy="5159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09600" y="76201"/>
            <a:ext cx="10972800" cy="792163"/>
          </a:xfrm>
        </p:spPr>
        <p:txBody>
          <a:bodyPr/>
          <a:lstStyle/>
          <a:p>
            <a:pPr eaLnBrk="1" hangingPunct="1"/>
            <a:endParaRPr lang="en-US" sz="4000" dirty="0"/>
          </a:p>
        </p:txBody>
      </p:sp>
      <p:sp>
        <p:nvSpPr>
          <p:cNvPr id="17411" name="Content Placeholder 2"/>
          <p:cNvSpPr>
            <a:spLocks noGrp="1"/>
          </p:cNvSpPr>
          <p:nvPr>
            <p:ph idx="1"/>
          </p:nvPr>
        </p:nvSpPr>
        <p:spPr>
          <a:xfrm>
            <a:off x="304800" y="1143000"/>
            <a:ext cx="11582400" cy="5715000"/>
          </a:xfrm>
        </p:spPr>
        <p:txBody>
          <a:bodyPr rtlCol="0">
            <a:normAutofit/>
          </a:bodyPr>
          <a:lstStyle/>
          <a:p>
            <a:pPr eaLnBrk="1" fontAlgn="auto" hangingPunct="1">
              <a:spcAft>
                <a:spcPts val="0"/>
              </a:spcAft>
              <a:buFontTx/>
              <a:buNone/>
              <a:defRPr/>
            </a:pPr>
            <a:r>
              <a:rPr lang="en-US" dirty="0">
                <a:solidFill>
                  <a:srgbClr val="000099"/>
                </a:solidFill>
              </a:rPr>
              <a:t>What is Classification?</a:t>
            </a:r>
          </a:p>
          <a:p>
            <a:pPr marL="0" indent="0" eaLnBrk="1" fontAlgn="auto" hangingPunct="1">
              <a:spcBef>
                <a:spcPts val="0"/>
              </a:spcBef>
              <a:spcAft>
                <a:spcPts val="0"/>
              </a:spcAft>
              <a:buFontTx/>
              <a:buNone/>
              <a:defRPr/>
            </a:pPr>
            <a:r>
              <a:rPr lang="en-US" dirty="0"/>
              <a:t>        </a:t>
            </a:r>
            <a:r>
              <a:rPr lang="en-US" sz="2400" dirty="0"/>
              <a:t>It is a process of categorizing a given set of feature vectors into two or more classes.</a:t>
            </a:r>
            <a:endParaRPr lang="en-US" sz="2400" dirty="0">
              <a:solidFill>
                <a:srgbClr val="000099"/>
              </a:solidFill>
            </a:endParaRPr>
          </a:p>
          <a:p>
            <a:pPr lvl="1" eaLnBrk="1" fontAlgn="auto" hangingPunct="1">
              <a:spcAft>
                <a:spcPts val="0"/>
              </a:spcAft>
              <a:defRPr/>
            </a:pPr>
            <a:endParaRPr lang="en-US" dirty="0">
              <a:solidFill>
                <a:srgbClr val="000099"/>
              </a:solidFill>
            </a:endParaRPr>
          </a:p>
          <a:p>
            <a:pPr lvl="1" eaLnBrk="1" fontAlgn="auto" hangingPunct="1">
              <a:spcAft>
                <a:spcPts val="0"/>
              </a:spcAft>
              <a:defRPr/>
            </a:pPr>
            <a:endParaRPr lang="en-US" dirty="0">
              <a:solidFill>
                <a:srgbClr val="000099"/>
              </a:solidFill>
            </a:endParaRPr>
          </a:p>
          <a:p>
            <a:pPr eaLnBrk="1" fontAlgn="auto" hangingPunct="1">
              <a:spcAft>
                <a:spcPts val="0"/>
              </a:spcAft>
              <a:defRPr/>
            </a:pPr>
            <a:endParaRPr lang="en-US" dirty="0">
              <a:solidFill>
                <a:srgbClr val="000099"/>
              </a:solidFill>
            </a:endParaRPr>
          </a:p>
          <a:p>
            <a:pPr eaLnBrk="1" fontAlgn="auto" hangingPunct="1">
              <a:spcAft>
                <a:spcPts val="0"/>
              </a:spcAft>
              <a:defRPr/>
            </a:pPr>
            <a:endParaRPr lang="en-US" dirty="0">
              <a:solidFill>
                <a:srgbClr val="000099"/>
              </a:solidFill>
            </a:endParaRPr>
          </a:p>
          <a:p>
            <a:pPr eaLnBrk="1" fontAlgn="auto" hangingPunct="1">
              <a:spcAft>
                <a:spcPts val="0"/>
              </a:spcAft>
              <a:buFontTx/>
              <a:buNone/>
              <a:defRPr/>
            </a:pPr>
            <a:r>
              <a:rPr lang="en-US" dirty="0">
                <a:solidFill>
                  <a:srgbClr val="000099"/>
                </a:solidFill>
              </a:rPr>
              <a:t>Classification Techniques:</a:t>
            </a:r>
          </a:p>
          <a:p>
            <a:pPr lvl="1" eaLnBrk="1" fontAlgn="auto" hangingPunct="1">
              <a:spcAft>
                <a:spcPts val="0"/>
              </a:spcAft>
              <a:buFont typeface="Arial" pitchFamily="34" charset="0"/>
              <a:buChar char="•"/>
              <a:defRPr/>
            </a:pPr>
            <a:r>
              <a:rPr lang="en-US" sz="2200" dirty="0"/>
              <a:t>Logistic Regression</a:t>
            </a:r>
          </a:p>
          <a:p>
            <a:pPr lvl="1" eaLnBrk="1" fontAlgn="auto" hangingPunct="1">
              <a:spcAft>
                <a:spcPts val="0"/>
              </a:spcAft>
              <a:buFont typeface="Arial" pitchFamily="34" charset="0"/>
              <a:buChar char="•"/>
              <a:defRPr/>
            </a:pPr>
            <a:r>
              <a:rPr lang="en-US" sz="2200" dirty="0"/>
              <a:t>Artificial Neural Networks (ANN)</a:t>
            </a:r>
          </a:p>
          <a:p>
            <a:pPr lvl="1" eaLnBrk="1" fontAlgn="auto" hangingPunct="1">
              <a:spcAft>
                <a:spcPts val="0"/>
              </a:spcAft>
              <a:buFont typeface="Arial" pitchFamily="34" charset="0"/>
              <a:buChar char="•"/>
              <a:defRPr/>
            </a:pPr>
            <a:r>
              <a:rPr lang="en-US" sz="2200" dirty="0"/>
              <a:t>Support Vector Machine (SVM)</a:t>
            </a:r>
          </a:p>
          <a:p>
            <a:pPr lvl="1" eaLnBrk="1" fontAlgn="auto" hangingPunct="1">
              <a:spcAft>
                <a:spcPts val="0"/>
              </a:spcAft>
              <a:buFont typeface="Arial" pitchFamily="34" charset="0"/>
              <a:buChar char="•"/>
              <a:defRPr/>
            </a:pPr>
            <a:r>
              <a:rPr lang="en-US" sz="2200" dirty="0"/>
              <a:t>Deep Neural Network (DNN)</a:t>
            </a:r>
          </a:p>
          <a:p>
            <a:pPr lvl="1" eaLnBrk="1" fontAlgn="auto" hangingPunct="1">
              <a:spcAft>
                <a:spcPts val="0"/>
              </a:spcAft>
              <a:buFont typeface="Arial" pitchFamily="34" charset="0"/>
              <a:buChar char="•"/>
              <a:defRPr/>
            </a:pPr>
            <a:r>
              <a:rPr lang="en-US" sz="2200" dirty="0"/>
              <a:t>Convolution Neural Network (1D-CNN and 2D-CNN)</a:t>
            </a:r>
          </a:p>
          <a:p>
            <a:pPr lvl="1" eaLnBrk="1" fontAlgn="auto" hangingPunct="1">
              <a:spcAft>
                <a:spcPts val="0"/>
              </a:spcAft>
              <a:buFontTx/>
              <a:buNone/>
              <a:defRPr/>
            </a:pPr>
            <a:endParaRPr lang="en-US" sz="2200" dirty="0">
              <a:solidFill>
                <a:srgbClr val="000099"/>
              </a:solidFill>
            </a:endParaRPr>
          </a:p>
        </p:txBody>
      </p:sp>
      <p:pic>
        <p:nvPicPr>
          <p:cNvPr id="17412" name="Picture 17" descr="classification.png"/>
          <p:cNvPicPr>
            <a:picLocks noChangeAspect="1"/>
          </p:cNvPicPr>
          <p:nvPr/>
        </p:nvPicPr>
        <p:blipFill>
          <a:blip r:embed="rId2"/>
          <a:srcRect/>
          <a:stretch>
            <a:fillRect/>
          </a:stretch>
        </p:blipFill>
        <p:spPr bwMode="auto">
          <a:xfrm>
            <a:off x="5588000" y="2209801"/>
            <a:ext cx="5791200" cy="2144713"/>
          </a:xfrm>
          <a:prstGeom prst="rect">
            <a:avLst/>
          </a:prstGeom>
          <a:noFill/>
          <a:ln w="9525">
            <a:noFill/>
            <a:miter lim="800000"/>
            <a:headEnd/>
            <a:tailEnd/>
          </a:ln>
        </p:spPr>
      </p:pic>
      <p:grpSp>
        <p:nvGrpSpPr>
          <p:cNvPr id="2" name="Group 4"/>
          <p:cNvGrpSpPr/>
          <p:nvPr/>
        </p:nvGrpSpPr>
        <p:grpSpPr>
          <a:xfrm>
            <a:off x="0" y="0"/>
            <a:ext cx="12192000" cy="914400"/>
            <a:chOff x="0" y="8370"/>
            <a:chExt cx="9144000" cy="983384"/>
          </a:xfrm>
        </p:grpSpPr>
        <p:sp>
          <p:nvSpPr>
            <p:cNvPr id="6" name="Rounded Rectangle 5"/>
            <p:cNvSpPr/>
            <p:nvPr/>
          </p:nvSpPr>
          <p:spPr>
            <a:xfrm>
              <a:off x="0" y="8370"/>
              <a:ext cx="9144000" cy="983384"/>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7"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11" name="Rectangle 10"/>
          <p:cNvSpPr/>
          <p:nvPr/>
        </p:nvSpPr>
        <p:spPr>
          <a:xfrm>
            <a:off x="3657601" y="228601"/>
            <a:ext cx="4824269" cy="646331"/>
          </a:xfrm>
          <a:prstGeom prst="rect">
            <a:avLst/>
          </a:prstGeom>
        </p:spPr>
        <p:txBody>
          <a:bodyPr wrap="none">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Classification Techniques</a:t>
            </a:r>
          </a:p>
        </p:txBody>
      </p:sp>
      <p:sp>
        <p:nvSpPr>
          <p:cNvPr id="9" name="Slide Number Placeholder 8"/>
          <p:cNvSpPr>
            <a:spLocks noGrp="1"/>
          </p:cNvSpPr>
          <p:nvPr>
            <p:ph type="sldNum" sz="quarter" idx="12"/>
          </p:nvPr>
        </p:nvSpPr>
        <p:spPr/>
        <p:txBody>
          <a:bodyPr/>
          <a:lstStyle/>
          <a:p>
            <a:fld id="{AE0CCFC2-2C37-4BC6-9DBB-2411FCE8B63C}" type="slidenum">
              <a:rPr lang="en-US" smtClean="0"/>
              <a:pPr/>
              <a:t>73</a:t>
            </a:fld>
            <a:endParaRPr lang="en-US"/>
          </a:p>
        </p:txBody>
      </p:sp>
      <p:sp>
        <p:nvSpPr>
          <p:cNvPr id="10" name="Rectangle 9"/>
          <p:cNvSpPr/>
          <p:nvPr/>
        </p:nvSpPr>
        <p:spPr>
          <a:xfrm>
            <a:off x="203199" y="986971"/>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BB2969DF-3E57-4906-ACF8-B5B21E2AFE16}" type="slidenum">
              <a:rPr lang="en-US"/>
              <a:pPr>
                <a:defRPr/>
              </a:pPr>
              <a:t>74</a:t>
            </a:fld>
            <a:endParaRPr lang="en-US"/>
          </a:p>
        </p:txBody>
      </p:sp>
      <p:pic>
        <p:nvPicPr>
          <p:cNvPr id="18435" name="Picture 2" descr="Logistic Regression"/>
          <p:cNvPicPr>
            <a:picLocks noChangeAspect="1" noChangeArrowheads="1"/>
          </p:cNvPicPr>
          <p:nvPr/>
        </p:nvPicPr>
        <p:blipFill>
          <a:blip r:embed="rId2"/>
          <a:srcRect/>
          <a:stretch>
            <a:fillRect/>
          </a:stretch>
        </p:blipFill>
        <p:spPr bwMode="auto">
          <a:xfrm>
            <a:off x="2641600" y="4038600"/>
            <a:ext cx="6493933" cy="2819400"/>
          </a:xfrm>
          <a:prstGeom prst="rect">
            <a:avLst/>
          </a:prstGeom>
          <a:noFill/>
          <a:ln w="9525">
            <a:noFill/>
            <a:miter lim="800000"/>
            <a:headEnd/>
            <a:tailEnd/>
          </a:ln>
        </p:spPr>
      </p:pic>
      <p:sp>
        <p:nvSpPr>
          <p:cNvPr id="18436" name="Rectangle 3"/>
          <p:cNvSpPr>
            <a:spLocks noChangeArrowheads="1"/>
          </p:cNvSpPr>
          <p:nvPr/>
        </p:nvSpPr>
        <p:spPr bwMode="auto">
          <a:xfrm>
            <a:off x="406400" y="1219201"/>
            <a:ext cx="11480800" cy="1200329"/>
          </a:xfrm>
          <a:prstGeom prst="rect">
            <a:avLst/>
          </a:prstGeom>
          <a:noFill/>
          <a:ln w="9525">
            <a:noFill/>
            <a:miter lim="800000"/>
            <a:headEnd/>
            <a:tailEnd/>
          </a:ln>
        </p:spPr>
        <p:txBody>
          <a:bodyPr>
            <a:spAutoFit/>
          </a:bodyPr>
          <a:lstStyle/>
          <a:p>
            <a:pPr algn="just">
              <a:buFont typeface="Arial" pitchFamily="34" charset="0"/>
              <a:buChar char="•"/>
            </a:pPr>
            <a:r>
              <a:rPr lang="en-US" b="1"/>
              <a:t>Logistic Regression</a:t>
            </a:r>
            <a:r>
              <a:rPr lang="en-US"/>
              <a:t> is a Machine Learning classification algorithm that is used to predict the probability of a categorical dependent variable.</a:t>
            </a:r>
          </a:p>
          <a:p>
            <a:pPr algn="just">
              <a:buFont typeface="Arial" pitchFamily="34" charset="0"/>
              <a:buChar char="•"/>
            </a:pPr>
            <a:r>
              <a:rPr lang="en-US"/>
              <a:t> In logistic regression, the dependent variable is a binary variable that contains data coded as 1 (yes, success, etc.) or 0 (no, failure, etc.). In other words, the logistic regression model predicts P(Y=1) as a function of X.</a:t>
            </a:r>
          </a:p>
        </p:txBody>
      </p:sp>
      <p:grpSp>
        <p:nvGrpSpPr>
          <p:cNvPr id="3" name="Group 5"/>
          <p:cNvGrpSpPr/>
          <p:nvPr/>
        </p:nvGrpSpPr>
        <p:grpSpPr>
          <a:xfrm>
            <a:off x="0" y="217714"/>
            <a:ext cx="12192000" cy="983384"/>
            <a:chOff x="0" y="8370"/>
            <a:chExt cx="9144000" cy="983384"/>
          </a:xfrm>
        </p:grpSpPr>
        <p:sp>
          <p:nvSpPr>
            <p:cNvPr id="7" name="Rounded Rectangle 6"/>
            <p:cNvSpPr/>
            <p:nvPr/>
          </p:nvSpPr>
          <p:spPr>
            <a:xfrm>
              <a:off x="0" y="8370"/>
              <a:ext cx="9144000" cy="983384"/>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8"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9" name="Rectangle 8"/>
          <p:cNvSpPr/>
          <p:nvPr/>
        </p:nvSpPr>
        <p:spPr>
          <a:xfrm>
            <a:off x="2438400" y="228601"/>
            <a:ext cx="6502400" cy="646331"/>
          </a:xfrm>
          <a:prstGeom prst="rect">
            <a:avLst/>
          </a:prstGeom>
        </p:spPr>
        <p:txBody>
          <a:bodyPr wrap="square">
            <a:spAutoFit/>
          </a:bodyPr>
          <a:lstStyle/>
          <a:p>
            <a:pPr algn="ctr"/>
            <a:r>
              <a:rPr lang="en-US" sz="3600" b="1" dirty="0">
                <a:solidFill>
                  <a:schemeClr val="bg1"/>
                </a:solidFill>
              </a:rPr>
              <a:t>Logistic Regression</a:t>
            </a:r>
          </a:p>
        </p:txBody>
      </p:sp>
      <p:sp>
        <p:nvSpPr>
          <p:cNvPr id="10" name="Rectangle 9"/>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9ED5DC5-A8E5-47E1-A2FA-623D218C1163}" type="slidenum">
              <a:rPr lang="en-US"/>
              <a:pPr>
                <a:defRPr/>
              </a:pPr>
              <a:t>75</a:t>
            </a:fld>
            <a:endParaRPr lang="en-US"/>
          </a:p>
        </p:txBody>
      </p:sp>
      <p:sp>
        <p:nvSpPr>
          <p:cNvPr id="19459" name="Rectangle 2"/>
          <p:cNvSpPr>
            <a:spLocks noChangeArrowheads="1"/>
          </p:cNvSpPr>
          <p:nvPr/>
        </p:nvSpPr>
        <p:spPr bwMode="auto">
          <a:xfrm>
            <a:off x="914400" y="1371600"/>
            <a:ext cx="10363200" cy="2585323"/>
          </a:xfrm>
          <a:prstGeom prst="rect">
            <a:avLst/>
          </a:prstGeom>
          <a:noFill/>
          <a:ln w="9525">
            <a:noFill/>
            <a:miter lim="800000"/>
            <a:headEnd/>
            <a:tailEnd/>
          </a:ln>
        </p:spPr>
        <p:txBody>
          <a:bodyPr>
            <a:spAutoFit/>
          </a:bodyPr>
          <a:lstStyle/>
          <a:p>
            <a:pPr algn="l">
              <a:lnSpc>
                <a:spcPct val="150000"/>
              </a:lnSpc>
            </a:pPr>
            <a:r>
              <a:rPr lang="en-US" dirty="0"/>
              <a:t>1. </a:t>
            </a:r>
            <a:r>
              <a:rPr lang="en-US" b="1" dirty="0"/>
              <a:t>Binary Logistic Regression</a:t>
            </a:r>
            <a:r>
              <a:rPr lang="en-US" dirty="0"/>
              <a:t>: The categorical response has only two 2 possible outcomes. E.g.: Spam or Not</a:t>
            </a:r>
          </a:p>
          <a:p>
            <a:pPr algn="l">
              <a:lnSpc>
                <a:spcPct val="150000"/>
              </a:lnSpc>
            </a:pPr>
            <a:r>
              <a:rPr lang="en-US" dirty="0"/>
              <a:t>2. </a:t>
            </a:r>
            <a:r>
              <a:rPr lang="en-US" b="1" dirty="0"/>
              <a:t>Multinomial Logistic Regression:</a:t>
            </a:r>
            <a:r>
              <a:rPr lang="en-US" dirty="0"/>
              <a:t> Three or more categories without ordering. E.g.: Predicting which food is preferred more (</a:t>
            </a:r>
            <a:r>
              <a:rPr lang="en-US" dirty="0" err="1"/>
              <a:t>Veg</a:t>
            </a:r>
            <a:r>
              <a:rPr lang="en-US" dirty="0"/>
              <a:t>, Non-</a:t>
            </a:r>
            <a:r>
              <a:rPr lang="en-US" dirty="0" err="1"/>
              <a:t>Veg</a:t>
            </a:r>
            <a:r>
              <a:rPr lang="en-US" dirty="0"/>
              <a:t>, Vegan)</a:t>
            </a:r>
          </a:p>
          <a:p>
            <a:pPr algn="l">
              <a:lnSpc>
                <a:spcPct val="150000"/>
              </a:lnSpc>
            </a:pPr>
            <a:r>
              <a:rPr lang="en-US" dirty="0"/>
              <a:t>3. </a:t>
            </a:r>
            <a:r>
              <a:rPr lang="en-US" b="1" dirty="0"/>
              <a:t>Ordinal Logistic Regression:</a:t>
            </a:r>
            <a:r>
              <a:rPr lang="en-US" dirty="0"/>
              <a:t> Three or more categories with ordering. E.g.: Movie rating from 1 to 5</a:t>
            </a:r>
          </a:p>
          <a:p>
            <a:pPr algn="l">
              <a:lnSpc>
                <a:spcPct val="150000"/>
              </a:lnSpc>
            </a:pPr>
            <a:br>
              <a:rPr lang="en-US" dirty="0"/>
            </a:br>
            <a:endParaRPr lang="en-US" dirty="0"/>
          </a:p>
        </p:txBody>
      </p:sp>
      <p:grpSp>
        <p:nvGrpSpPr>
          <p:cNvPr id="3" name="Group 5"/>
          <p:cNvGrpSpPr/>
          <p:nvPr/>
        </p:nvGrpSpPr>
        <p:grpSpPr>
          <a:xfrm>
            <a:off x="0" y="-962990"/>
            <a:ext cx="12192000" cy="1925979"/>
            <a:chOff x="0" y="56375"/>
            <a:chExt cx="9144000" cy="1925979"/>
          </a:xfrm>
        </p:grpSpPr>
        <p:sp>
          <p:nvSpPr>
            <p:cNvPr id="7" name="Rounded Rectangle 6"/>
            <p:cNvSpPr/>
            <p:nvPr/>
          </p:nvSpPr>
          <p:spPr>
            <a:xfrm>
              <a:off x="0" y="998970"/>
              <a:ext cx="9144000" cy="983384"/>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8"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9" name="Rectangle 8"/>
          <p:cNvSpPr/>
          <p:nvPr/>
        </p:nvSpPr>
        <p:spPr>
          <a:xfrm>
            <a:off x="1524000" y="0"/>
            <a:ext cx="8940800" cy="707886"/>
          </a:xfrm>
          <a:prstGeom prst="rect">
            <a:avLst/>
          </a:prstGeom>
        </p:spPr>
        <p:txBody>
          <a:bodyPr wrap="square">
            <a:spAutoFit/>
          </a:bodyPr>
          <a:lstStyle/>
          <a:p>
            <a:pPr algn="ctr"/>
            <a:r>
              <a:rPr lang="en-US" sz="4000" b="1" dirty="0">
                <a:ln w="18415" cmpd="sng">
                  <a:solidFill>
                    <a:srgbClr val="FFFFFF"/>
                  </a:solidFill>
                  <a:prstDash val="solid"/>
                </a:ln>
                <a:solidFill>
                  <a:srgbClr val="FFFFFF"/>
                </a:solidFill>
                <a:effectLst>
                  <a:outerShdw blurRad="63500" dir="3600000" algn="tl" rotWithShape="0">
                    <a:srgbClr val="000000">
                      <a:alpha val="70000"/>
                    </a:srgbClr>
                  </a:outerShdw>
                </a:effectLst>
              </a:rPr>
              <a:t>Types of Logistic Regression</a:t>
            </a:r>
          </a:p>
        </p:txBody>
      </p:sp>
      <p:sp>
        <p:nvSpPr>
          <p:cNvPr id="10" name="Rectangle 9"/>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286928E0-382A-4299-967C-112FBE0648EB}" type="slidenum">
              <a:rPr lang="en-US"/>
              <a:pPr>
                <a:defRPr/>
              </a:pPr>
              <a:t>76</a:t>
            </a:fld>
            <a:endParaRPr lang="en-US"/>
          </a:p>
        </p:txBody>
      </p:sp>
      <p:pic>
        <p:nvPicPr>
          <p:cNvPr id="20483" name="Picture 2" descr="How to calculate the log loss metric in scala/spark? - Stack Overflow"/>
          <p:cNvPicPr>
            <a:picLocks noChangeAspect="1" noChangeArrowheads="1"/>
          </p:cNvPicPr>
          <p:nvPr/>
        </p:nvPicPr>
        <p:blipFill>
          <a:blip r:embed="rId2"/>
          <a:srcRect/>
          <a:stretch>
            <a:fillRect/>
          </a:stretch>
        </p:blipFill>
        <p:spPr bwMode="auto">
          <a:xfrm>
            <a:off x="1117600" y="3048001"/>
            <a:ext cx="9719733" cy="2805113"/>
          </a:xfrm>
          <a:prstGeom prst="rect">
            <a:avLst/>
          </a:prstGeom>
          <a:noFill/>
          <a:ln w="9525">
            <a:noFill/>
            <a:miter lim="800000"/>
            <a:headEnd/>
            <a:tailEnd/>
          </a:ln>
        </p:spPr>
      </p:pic>
      <p:pic>
        <p:nvPicPr>
          <p:cNvPr id="20484" name="Picture 3" descr="Logistic Regression in Sports Research"/>
          <p:cNvPicPr>
            <a:picLocks noChangeAspect="1" noChangeArrowheads="1"/>
          </p:cNvPicPr>
          <p:nvPr/>
        </p:nvPicPr>
        <p:blipFill>
          <a:blip r:embed="rId3"/>
          <a:srcRect l="65804" t="24353" b="59052"/>
          <a:stretch>
            <a:fillRect/>
          </a:stretch>
        </p:blipFill>
        <p:spPr bwMode="auto">
          <a:xfrm>
            <a:off x="1524001" y="1295400"/>
            <a:ext cx="4739217" cy="1295400"/>
          </a:xfrm>
          <a:prstGeom prst="rect">
            <a:avLst/>
          </a:prstGeom>
          <a:noFill/>
          <a:ln w="9525">
            <a:noFill/>
            <a:miter lim="800000"/>
            <a:headEnd/>
            <a:tailEnd/>
          </a:ln>
        </p:spPr>
      </p:pic>
      <p:pic>
        <p:nvPicPr>
          <p:cNvPr id="20485" name="Picture 4" descr="Logistic Regression in Sports Research"/>
          <p:cNvPicPr>
            <a:picLocks noChangeAspect="1" noChangeArrowheads="1"/>
          </p:cNvPicPr>
          <p:nvPr/>
        </p:nvPicPr>
        <p:blipFill>
          <a:blip r:embed="rId3"/>
          <a:srcRect l="9402" t="15086" r="59155" b="62283"/>
          <a:stretch>
            <a:fillRect/>
          </a:stretch>
        </p:blipFill>
        <p:spPr bwMode="auto">
          <a:xfrm>
            <a:off x="6807201" y="1676400"/>
            <a:ext cx="3992033" cy="1619250"/>
          </a:xfrm>
          <a:prstGeom prst="rect">
            <a:avLst/>
          </a:prstGeom>
          <a:noFill/>
          <a:ln w="9525">
            <a:noFill/>
            <a:miter lim="800000"/>
            <a:headEnd/>
            <a:tailEnd/>
          </a:ln>
        </p:spPr>
      </p:pic>
      <p:sp>
        <p:nvSpPr>
          <p:cNvPr id="7" name="Rectangle 6"/>
          <p:cNvSpPr/>
          <p:nvPr/>
        </p:nvSpPr>
        <p:spPr>
          <a:xfrm>
            <a:off x="7518400" y="5257800"/>
            <a:ext cx="1903085" cy="923330"/>
          </a:xfrm>
          <a:prstGeom prst="rect">
            <a:avLst/>
          </a:prstGeom>
          <a:noFill/>
        </p:spPr>
        <p:txBody>
          <a:bodyPr wrap="none" lIns="91440" tIns="45720" rIns="91440" bIns="45720">
            <a:spAutoFit/>
          </a:bodyPr>
          <a:lstStyle/>
          <a:p>
            <a:pPr algn="ctr"/>
            <a:r>
              <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Demo</a:t>
            </a:r>
          </a:p>
        </p:txBody>
      </p:sp>
      <p:grpSp>
        <p:nvGrpSpPr>
          <p:cNvPr id="3" name="Group 11"/>
          <p:cNvGrpSpPr/>
          <p:nvPr/>
        </p:nvGrpSpPr>
        <p:grpSpPr>
          <a:xfrm>
            <a:off x="609600" y="381001"/>
            <a:ext cx="11074400" cy="1066800"/>
            <a:chOff x="0" y="56375"/>
            <a:chExt cx="9144000" cy="4324048"/>
          </a:xfrm>
        </p:grpSpPr>
        <p:sp>
          <p:nvSpPr>
            <p:cNvPr id="13" name="Rounded Rectangle 12"/>
            <p:cNvSpPr/>
            <p:nvPr/>
          </p:nvSpPr>
          <p:spPr>
            <a:xfrm>
              <a:off x="0" y="576166"/>
              <a:ext cx="9144000" cy="380425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16" name="Rectangle 15"/>
          <p:cNvSpPr/>
          <p:nvPr/>
        </p:nvSpPr>
        <p:spPr>
          <a:xfrm>
            <a:off x="1828800" y="533400"/>
            <a:ext cx="9042400" cy="523220"/>
          </a:xfrm>
          <a:prstGeom prst="rect">
            <a:avLst/>
          </a:prstGeom>
        </p:spPr>
        <p:txBody>
          <a:bodyPr wrap="square">
            <a:spAutoFit/>
          </a:bodyPr>
          <a:lstStyle/>
          <a:p>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rPr>
              <a:t>Math behind Binary Logistic Regression</a:t>
            </a:r>
          </a:p>
        </p:txBody>
      </p:sp>
      <p:sp>
        <p:nvSpPr>
          <p:cNvPr id="11" name="Rectangle 10"/>
          <p:cNvSpPr/>
          <p:nvPr/>
        </p:nvSpPr>
        <p:spPr>
          <a:xfrm>
            <a:off x="275771" y="1458686"/>
            <a:ext cx="11553372" cy="5145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09600" y="198438"/>
            <a:ext cx="10972800" cy="792162"/>
          </a:xfrm>
        </p:spPr>
        <p:txBody>
          <a:bodyPr/>
          <a:lstStyle/>
          <a:p>
            <a:pPr eaLnBrk="1" hangingPunct="1"/>
            <a:endParaRPr lang="en-US" sz="4000" dirty="0"/>
          </a:p>
        </p:txBody>
      </p:sp>
      <p:sp>
        <p:nvSpPr>
          <p:cNvPr id="23555" name="Content Placeholder 2"/>
          <p:cNvSpPr>
            <a:spLocks noGrp="1"/>
          </p:cNvSpPr>
          <p:nvPr>
            <p:ph idx="1"/>
          </p:nvPr>
        </p:nvSpPr>
        <p:spPr>
          <a:xfrm>
            <a:off x="0" y="914400"/>
            <a:ext cx="12192000" cy="5943600"/>
          </a:xfrm>
        </p:spPr>
        <p:txBody>
          <a:bodyPr/>
          <a:lstStyle/>
          <a:p>
            <a:pPr eaLnBrk="1" hangingPunct="1">
              <a:buFontTx/>
              <a:buNone/>
            </a:pPr>
            <a:r>
              <a:rPr lang="en-US" dirty="0">
                <a:solidFill>
                  <a:srgbClr val="000099"/>
                </a:solidFill>
              </a:rPr>
              <a:t>What is Clustering?</a:t>
            </a:r>
          </a:p>
          <a:p>
            <a:pPr lvl="1" eaLnBrk="1" hangingPunct="1">
              <a:buFont typeface="Arial" pitchFamily="34" charset="0"/>
              <a:buChar char="•"/>
            </a:pPr>
            <a:r>
              <a:rPr lang="en-US" sz="2400" dirty="0"/>
              <a:t> It is a process of  dividing the given set of  feature vectors into two or more groups (clusters). The data points in each cluster are somehow related to each other.</a:t>
            </a:r>
            <a:endParaRPr lang="en-US" sz="2400" dirty="0">
              <a:solidFill>
                <a:srgbClr val="000099"/>
              </a:solidFill>
            </a:endParaRPr>
          </a:p>
          <a:p>
            <a:pPr eaLnBrk="1" hangingPunct="1">
              <a:buFont typeface="Arial" pitchFamily="34" charset="0"/>
              <a:buNone/>
            </a:pPr>
            <a:endParaRPr lang="en-US" sz="1100" b="1" dirty="0"/>
          </a:p>
          <a:p>
            <a:pPr lvl="1" eaLnBrk="1" hangingPunct="1">
              <a:buFont typeface="Arial" pitchFamily="34" charset="0"/>
              <a:buNone/>
            </a:pPr>
            <a:r>
              <a:rPr lang="en-US" sz="1200" b="1" dirty="0"/>
              <a:t> Applications of Clustering</a:t>
            </a:r>
          </a:p>
          <a:p>
            <a:pPr lvl="1" eaLnBrk="1" hangingPunct="1"/>
            <a:r>
              <a:rPr lang="en-US" sz="1600" dirty="0"/>
              <a:t>Recommendation engines</a:t>
            </a:r>
          </a:p>
          <a:p>
            <a:pPr lvl="1" eaLnBrk="1" hangingPunct="1"/>
            <a:r>
              <a:rPr lang="en-US" sz="1600" dirty="0"/>
              <a:t>Market segmentation</a:t>
            </a:r>
          </a:p>
          <a:p>
            <a:pPr lvl="1" eaLnBrk="1" hangingPunct="1"/>
            <a:r>
              <a:rPr lang="en-US" sz="1600" dirty="0"/>
              <a:t>Social network analysis</a:t>
            </a:r>
          </a:p>
          <a:p>
            <a:pPr lvl="1" eaLnBrk="1" hangingPunct="1"/>
            <a:r>
              <a:rPr lang="en-US" sz="1600" dirty="0"/>
              <a:t>Search result grouping</a:t>
            </a:r>
          </a:p>
          <a:p>
            <a:pPr lvl="1" eaLnBrk="1" hangingPunct="1"/>
            <a:r>
              <a:rPr lang="en-US" sz="1600" dirty="0"/>
              <a:t>Image segmentation</a:t>
            </a:r>
          </a:p>
          <a:p>
            <a:pPr eaLnBrk="1" hangingPunct="1">
              <a:buFontTx/>
              <a:buNone/>
            </a:pPr>
            <a:endParaRPr lang="en-US" dirty="0">
              <a:solidFill>
                <a:srgbClr val="000099"/>
              </a:solidFill>
            </a:endParaRPr>
          </a:p>
          <a:p>
            <a:pPr eaLnBrk="1" hangingPunct="1">
              <a:buFontTx/>
              <a:buNone/>
            </a:pPr>
            <a:r>
              <a:rPr lang="en-US" dirty="0">
                <a:solidFill>
                  <a:srgbClr val="000099"/>
                </a:solidFill>
              </a:rPr>
              <a:t>Clustering Techniques:</a:t>
            </a:r>
          </a:p>
          <a:p>
            <a:pPr lvl="1" eaLnBrk="1" hangingPunct="1">
              <a:buFont typeface="Arial" pitchFamily="34" charset="0"/>
              <a:buChar char="•"/>
            </a:pPr>
            <a:r>
              <a:rPr lang="en-US" sz="2200" dirty="0"/>
              <a:t>k-means Clustering</a:t>
            </a:r>
          </a:p>
          <a:p>
            <a:pPr lvl="1" eaLnBrk="1" hangingPunct="1">
              <a:buFont typeface="Arial" pitchFamily="34" charset="0"/>
              <a:buChar char="•"/>
            </a:pPr>
            <a:r>
              <a:rPr lang="en-US" sz="2200" dirty="0"/>
              <a:t>Hierarchical Clustering</a:t>
            </a:r>
          </a:p>
          <a:p>
            <a:pPr lvl="1" eaLnBrk="1" hangingPunct="1">
              <a:buFont typeface="Arial" pitchFamily="34" charset="0"/>
              <a:buNone/>
            </a:pPr>
            <a:endParaRPr lang="en-US" sz="2200" dirty="0">
              <a:solidFill>
                <a:srgbClr val="000099"/>
              </a:solidFill>
            </a:endParaRPr>
          </a:p>
        </p:txBody>
      </p:sp>
      <p:pic>
        <p:nvPicPr>
          <p:cNvPr id="23556" name="Picture 17" descr="clustering.png"/>
          <p:cNvPicPr>
            <a:picLocks noChangeAspect="1"/>
          </p:cNvPicPr>
          <p:nvPr/>
        </p:nvPicPr>
        <p:blipFill>
          <a:blip r:embed="rId2"/>
          <a:srcRect/>
          <a:stretch>
            <a:fillRect/>
          </a:stretch>
        </p:blipFill>
        <p:spPr bwMode="auto">
          <a:xfrm>
            <a:off x="6502400" y="2454275"/>
            <a:ext cx="5283200" cy="2725738"/>
          </a:xfrm>
          <a:prstGeom prst="rect">
            <a:avLst/>
          </a:prstGeom>
          <a:noFill/>
          <a:ln w="9525">
            <a:noFill/>
            <a:miter lim="800000"/>
            <a:headEnd/>
            <a:tailEnd/>
          </a:ln>
        </p:spPr>
      </p:pic>
      <p:grpSp>
        <p:nvGrpSpPr>
          <p:cNvPr id="2" name="Group 4"/>
          <p:cNvGrpSpPr/>
          <p:nvPr/>
        </p:nvGrpSpPr>
        <p:grpSpPr>
          <a:xfrm>
            <a:off x="0" y="-962990"/>
            <a:ext cx="12192000" cy="1925979"/>
            <a:chOff x="0" y="56375"/>
            <a:chExt cx="9144000" cy="1925979"/>
          </a:xfrm>
        </p:grpSpPr>
        <p:sp>
          <p:nvSpPr>
            <p:cNvPr id="6" name="Rounded Rectangle 5"/>
            <p:cNvSpPr/>
            <p:nvPr/>
          </p:nvSpPr>
          <p:spPr>
            <a:xfrm>
              <a:off x="0" y="998970"/>
              <a:ext cx="9144000" cy="983384"/>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7"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8" name="Rectangle 7"/>
          <p:cNvSpPr/>
          <p:nvPr/>
        </p:nvSpPr>
        <p:spPr>
          <a:xfrm>
            <a:off x="1727200" y="228601"/>
            <a:ext cx="8737600" cy="584775"/>
          </a:xfrm>
          <a:prstGeom prst="rect">
            <a:avLst/>
          </a:prstGeom>
        </p:spPr>
        <p:txBody>
          <a:bodyPr wrap="square">
            <a:spAutoFit/>
          </a:bodyPr>
          <a:lstStyle/>
          <a:p>
            <a:pPr algn="ctr"/>
            <a:r>
              <a:rPr lang="en-US" sz="3200" b="1" dirty="0">
                <a:solidFill>
                  <a:schemeClr val="bg1"/>
                </a:solidFill>
              </a:rPr>
              <a:t> Clustering Techniques</a:t>
            </a:r>
          </a:p>
        </p:txBody>
      </p:sp>
      <p:sp>
        <p:nvSpPr>
          <p:cNvPr id="9" name="Slide Number Placeholder 8"/>
          <p:cNvSpPr>
            <a:spLocks noGrp="1"/>
          </p:cNvSpPr>
          <p:nvPr>
            <p:ph type="sldNum" sz="quarter" idx="12"/>
          </p:nvPr>
        </p:nvSpPr>
        <p:spPr/>
        <p:txBody>
          <a:bodyPr/>
          <a:lstStyle/>
          <a:p>
            <a:fld id="{AE0CCFC2-2C37-4BC6-9DBB-2411FCE8B63C}" type="slidenum">
              <a:rPr lang="en-US" smtClean="0"/>
              <a:pPr/>
              <a:t>77</a:t>
            </a:fld>
            <a:endParaRPr lang="en-US"/>
          </a:p>
        </p:txBody>
      </p:sp>
      <p:sp>
        <p:nvSpPr>
          <p:cNvPr id="10" name="Rectangle 9"/>
          <p:cNvSpPr/>
          <p:nvPr/>
        </p:nvSpPr>
        <p:spPr>
          <a:xfrm>
            <a:off x="0" y="943428"/>
            <a:ext cx="11829143" cy="5718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152400"/>
            <a:ext cx="12192000" cy="762000"/>
          </a:xfrm>
          <a:solidFill>
            <a:schemeClr val="accent1"/>
          </a:solidFill>
        </p:spPr>
        <p:txBody>
          <a:bodyPr/>
          <a:lstStyle/>
          <a:p>
            <a:pPr eaLnBrk="1" hangingPunct="1"/>
            <a:r>
              <a:rPr lang="en-US" sz="4000" dirty="0">
                <a:solidFill>
                  <a:schemeClr val="bg1"/>
                </a:solidFill>
                <a:cs typeface="Arial" pitchFamily="34" charset="0"/>
              </a:rPr>
              <a:t>K-means Clustering Algorithm</a:t>
            </a:r>
            <a:endParaRPr lang="en-US" sz="4000" dirty="0">
              <a:solidFill>
                <a:schemeClr val="bg1"/>
              </a:solidFill>
            </a:endParaRPr>
          </a:p>
        </p:txBody>
      </p:sp>
      <p:sp>
        <p:nvSpPr>
          <p:cNvPr id="24579" name="Rectangle 3"/>
          <p:cNvSpPr>
            <a:spLocks noGrp="1" noChangeArrowheads="1"/>
          </p:cNvSpPr>
          <p:nvPr>
            <p:ph idx="1"/>
          </p:nvPr>
        </p:nvSpPr>
        <p:spPr>
          <a:xfrm>
            <a:off x="203200" y="1295400"/>
            <a:ext cx="12192000" cy="5257800"/>
          </a:xfrm>
        </p:spPr>
        <p:txBody>
          <a:bodyPr/>
          <a:lstStyle/>
          <a:p>
            <a:pPr eaLnBrk="1" hangingPunct="1">
              <a:buFontTx/>
              <a:buNone/>
            </a:pPr>
            <a:endParaRPr lang="en-US" dirty="0"/>
          </a:p>
          <a:p>
            <a:pPr eaLnBrk="1" hangingPunct="1">
              <a:buFontTx/>
              <a:buNone/>
            </a:pPr>
            <a:endParaRPr lang="en-US" dirty="0"/>
          </a:p>
        </p:txBody>
      </p:sp>
      <p:sp>
        <p:nvSpPr>
          <p:cNvPr id="16388" name="AutoShape 6"/>
          <p:cNvSpPr>
            <a:spLocks noChangeArrowheads="1"/>
          </p:cNvSpPr>
          <p:nvPr/>
        </p:nvSpPr>
        <p:spPr bwMode="auto">
          <a:xfrm>
            <a:off x="3454400" y="1028700"/>
            <a:ext cx="1676400" cy="495300"/>
          </a:xfrm>
          <a:prstGeom prst="roundRect">
            <a:avLst>
              <a:gd name="adj" fmla="val 16667"/>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b="1" dirty="0">
                <a:solidFill>
                  <a:srgbClr val="CC0099"/>
                </a:solidFill>
              </a:rPr>
              <a:t>Start</a:t>
            </a:r>
          </a:p>
        </p:txBody>
      </p:sp>
      <p:sp>
        <p:nvSpPr>
          <p:cNvPr id="16390" name="AutoShape 8"/>
          <p:cNvSpPr>
            <a:spLocks noChangeArrowheads="1"/>
          </p:cNvSpPr>
          <p:nvPr/>
        </p:nvSpPr>
        <p:spPr bwMode="auto">
          <a:xfrm>
            <a:off x="2032000" y="2057401"/>
            <a:ext cx="4673600" cy="638175"/>
          </a:xfrm>
          <a:prstGeom prst="flowChartInputOutput">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dirty="0">
                <a:solidFill>
                  <a:srgbClr val="CC0099"/>
                </a:solidFill>
              </a:rPr>
              <a:t>Initialize k centroids  (k mean vectors)</a:t>
            </a:r>
          </a:p>
        </p:txBody>
      </p:sp>
      <p:sp>
        <p:nvSpPr>
          <p:cNvPr id="24582" name="Line 9"/>
          <p:cNvSpPr>
            <a:spLocks noChangeShapeType="1"/>
          </p:cNvSpPr>
          <p:nvPr/>
        </p:nvSpPr>
        <p:spPr bwMode="auto">
          <a:xfrm>
            <a:off x="4267200" y="1524000"/>
            <a:ext cx="0" cy="503238"/>
          </a:xfrm>
          <a:prstGeom prst="line">
            <a:avLst/>
          </a:prstGeom>
          <a:noFill/>
          <a:ln w="9525">
            <a:solidFill>
              <a:srgbClr val="000000"/>
            </a:solidFill>
            <a:round/>
            <a:headEnd/>
            <a:tailEnd type="triangle" w="med" len="med"/>
          </a:ln>
        </p:spPr>
        <p:txBody>
          <a:bodyPr/>
          <a:lstStyle/>
          <a:p>
            <a:endParaRPr lang="en-US"/>
          </a:p>
        </p:txBody>
      </p:sp>
      <p:sp>
        <p:nvSpPr>
          <p:cNvPr id="16392" name="Text Box 10"/>
          <p:cNvSpPr txBox="1">
            <a:spLocks noChangeArrowheads="1"/>
          </p:cNvSpPr>
          <p:nvPr/>
        </p:nvSpPr>
        <p:spPr bwMode="auto">
          <a:xfrm>
            <a:off x="1422400" y="3200400"/>
            <a:ext cx="5283200" cy="685800"/>
          </a:xfrm>
          <a:prstGeom prst="rect">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dirty="0">
                <a:solidFill>
                  <a:srgbClr val="CC0099"/>
                </a:solidFill>
              </a:rPr>
              <a:t>Compute distance between each feature vector to all the centroids</a:t>
            </a:r>
          </a:p>
        </p:txBody>
      </p:sp>
      <p:sp>
        <p:nvSpPr>
          <p:cNvPr id="24584" name="Line 11"/>
          <p:cNvSpPr>
            <a:spLocks noChangeShapeType="1"/>
          </p:cNvSpPr>
          <p:nvPr/>
        </p:nvSpPr>
        <p:spPr bwMode="auto">
          <a:xfrm>
            <a:off x="4267200" y="2697164"/>
            <a:ext cx="0" cy="503237"/>
          </a:xfrm>
          <a:prstGeom prst="line">
            <a:avLst/>
          </a:prstGeom>
          <a:noFill/>
          <a:ln w="9525">
            <a:solidFill>
              <a:srgbClr val="000000"/>
            </a:solidFill>
            <a:round/>
            <a:headEnd/>
            <a:tailEnd type="triangle" w="med" len="med"/>
          </a:ln>
        </p:spPr>
        <p:txBody>
          <a:bodyPr/>
          <a:lstStyle/>
          <a:p>
            <a:endParaRPr lang="en-US"/>
          </a:p>
        </p:txBody>
      </p:sp>
      <p:sp>
        <p:nvSpPr>
          <p:cNvPr id="16394" name="Text Box 12"/>
          <p:cNvSpPr txBox="1">
            <a:spLocks noChangeArrowheads="1"/>
          </p:cNvSpPr>
          <p:nvPr/>
        </p:nvSpPr>
        <p:spPr bwMode="auto">
          <a:xfrm>
            <a:off x="1422400" y="4114800"/>
            <a:ext cx="5384800" cy="914400"/>
          </a:xfrm>
          <a:prstGeom prst="rect">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dirty="0">
                <a:solidFill>
                  <a:srgbClr val="CC0099"/>
                </a:solidFill>
              </a:rPr>
              <a:t>Assign each feature vector to any one of the Centroid based on minimum Euclidean distance</a:t>
            </a:r>
          </a:p>
        </p:txBody>
      </p:sp>
      <p:sp>
        <p:nvSpPr>
          <p:cNvPr id="16396" name="Text Box 14"/>
          <p:cNvSpPr txBox="1">
            <a:spLocks noChangeArrowheads="1"/>
          </p:cNvSpPr>
          <p:nvPr/>
        </p:nvSpPr>
        <p:spPr bwMode="auto">
          <a:xfrm>
            <a:off x="1930400" y="5257800"/>
            <a:ext cx="4572000" cy="685800"/>
          </a:xfrm>
          <a:prstGeom prst="rect">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endParaRPr lang="en-US"/>
          </a:p>
        </p:txBody>
      </p:sp>
      <p:sp>
        <p:nvSpPr>
          <p:cNvPr id="24587" name="Line 15"/>
          <p:cNvSpPr>
            <a:spLocks noChangeShapeType="1"/>
          </p:cNvSpPr>
          <p:nvPr/>
        </p:nvSpPr>
        <p:spPr bwMode="auto">
          <a:xfrm flipH="1">
            <a:off x="4267201" y="2895600"/>
            <a:ext cx="4510617" cy="0"/>
          </a:xfrm>
          <a:prstGeom prst="line">
            <a:avLst/>
          </a:prstGeom>
          <a:noFill/>
          <a:ln w="9525">
            <a:solidFill>
              <a:srgbClr val="000000"/>
            </a:solidFill>
            <a:round/>
            <a:headEnd/>
            <a:tailEnd type="triangle" w="med" len="med"/>
          </a:ln>
        </p:spPr>
        <p:txBody>
          <a:bodyPr/>
          <a:lstStyle/>
          <a:p>
            <a:endParaRPr lang="en-US"/>
          </a:p>
        </p:txBody>
      </p:sp>
      <p:sp>
        <p:nvSpPr>
          <p:cNvPr id="16399" name="AutoShape 17"/>
          <p:cNvSpPr>
            <a:spLocks noChangeArrowheads="1"/>
          </p:cNvSpPr>
          <p:nvPr/>
        </p:nvSpPr>
        <p:spPr bwMode="auto">
          <a:xfrm>
            <a:off x="7213600" y="3200400"/>
            <a:ext cx="3251200" cy="2133600"/>
          </a:xfrm>
          <a:prstGeom prst="diamond">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b="1" dirty="0">
                <a:solidFill>
                  <a:srgbClr val="6600FF"/>
                </a:solidFill>
              </a:rPr>
              <a:t>Is there any change in Centroid?</a:t>
            </a:r>
          </a:p>
        </p:txBody>
      </p:sp>
      <p:sp>
        <p:nvSpPr>
          <p:cNvPr id="16401" name="AutoShape 19"/>
          <p:cNvSpPr>
            <a:spLocks noChangeArrowheads="1"/>
          </p:cNvSpPr>
          <p:nvPr/>
        </p:nvSpPr>
        <p:spPr bwMode="auto">
          <a:xfrm>
            <a:off x="10972800" y="4010026"/>
            <a:ext cx="1117600" cy="485775"/>
          </a:xfrm>
          <a:prstGeom prst="roundRect">
            <a:avLst>
              <a:gd name="adj" fmla="val 16667"/>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dirty="0">
                <a:solidFill>
                  <a:srgbClr val="CC0099"/>
                </a:solidFill>
              </a:rPr>
              <a:t>End </a:t>
            </a:r>
          </a:p>
        </p:txBody>
      </p:sp>
      <p:sp>
        <p:nvSpPr>
          <p:cNvPr id="24590" name="Rectangle 25"/>
          <p:cNvSpPr>
            <a:spLocks noChangeArrowheads="1"/>
          </p:cNvSpPr>
          <p:nvPr/>
        </p:nvSpPr>
        <p:spPr bwMode="auto">
          <a:xfrm>
            <a:off x="1930400" y="5345114"/>
            <a:ext cx="4470400" cy="369887"/>
          </a:xfrm>
          <a:prstGeom prst="rect">
            <a:avLst/>
          </a:prstGeom>
          <a:noFill/>
          <a:ln w="9525">
            <a:noFill/>
            <a:miter lim="800000"/>
            <a:headEnd/>
            <a:tailEnd/>
          </a:ln>
        </p:spPr>
        <p:txBody>
          <a:bodyPr anchor="ctr">
            <a:spAutoFit/>
          </a:bodyPr>
          <a:lstStyle/>
          <a:p>
            <a:r>
              <a:rPr lang="en-US" sz="1800">
                <a:solidFill>
                  <a:srgbClr val="CC0099"/>
                </a:solidFill>
              </a:rPr>
              <a:t>Re-estimate the Centroids</a:t>
            </a:r>
          </a:p>
        </p:txBody>
      </p:sp>
      <p:sp>
        <p:nvSpPr>
          <p:cNvPr id="24591" name="Text Box 26"/>
          <p:cNvSpPr txBox="1">
            <a:spLocks noChangeArrowheads="1"/>
          </p:cNvSpPr>
          <p:nvPr/>
        </p:nvSpPr>
        <p:spPr bwMode="auto">
          <a:xfrm>
            <a:off x="8839200" y="2819400"/>
            <a:ext cx="1320800" cy="369888"/>
          </a:xfrm>
          <a:prstGeom prst="rect">
            <a:avLst/>
          </a:prstGeom>
          <a:noFill/>
          <a:ln w="9525">
            <a:noFill/>
            <a:miter lim="800000"/>
            <a:headEnd/>
            <a:tailEnd/>
          </a:ln>
        </p:spPr>
        <p:txBody>
          <a:bodyPr>
            <a:spAutoFit/>
          </a:bodyPr>
          <a:lstStyle/>
          <a:p>
            <a:pPr>
              <a:spcBef>
                <a:spcPct val="50000"/>
              </a:spcBef>
            </a:pPr>
            <a:r>
              <a:rPr lang="en-US" sz="1800">
                <a:solidFill>
                  <a:srgbClr val="6600FF"/>
                </a:solidFill>
              </a:rPr>
              <a:t>Yes</a:t>
            </a:r>
            <a:r>
              <a:rPr lang="en-US" sz="1800">
                <a:solidFill>
                  <a:srgbClr val="CC0099"/>
                </a:solidFill>
              </a:rPr>
              <a:t> </a:t>
            </a:r>
          </a:p>
        </p:txBody>
      </p:sp>
      <p:sp>
        <p:nvSpPr>
          <p:cNvPr id="24592" name="Text Box 27"/>
          <p:cNvSpPr txBox="1">
            <a:spLocks noChangeArrowheads="1"/>
          </p:cNvSpPr>
          <p:nvPr/>
        </p:nvSpPr>
        <p:spPr bwMode="auto">
          <a:xfrm>
            <a:off x="10160000" y="3733801"/>
            <a:ext cx="1016000" cy="369332"/>
          </a:xfrm>
          <a:prstGeom prst="rect">
            <a:avLst/>
          </a:prstGeom>
          <a:noFill/>
          <a:ln w="9525">
            <a:noFill/>
            <a:miter lim="800000"/>
            <a:headEnd/>
            <a:tailEnd/>
          </a:ln>
        </p:spPr>
        <p:txBody>
          <a:bodyPr>
            <a:spAutoFit/>
          </a:bodyPr>
          <a:lstStyle/>
          <a:p>
            <a:pPr>
              <a:spcBef>
                <a:spcPct val="50000"/>
              </a:spcBef>
            </a:pPr>
            <a:r>
              <a:rPr lang="en-US" sz="1800">
                <a:solidFill>
                  <a:srgbClr val="6600FF"/>
                </a:solidFill>
              </a:rPr>
              <a:t>No</a:t>
            </a:r>
            <a:r>
              <a:rPr lang="en-US" sz="1200">
                <a:solidFill>
                  <a:srgbClr val="CC0099"/>
                </a:solidFill>
              </a:rPr>
              <a:t> </a:t>
            </a:r>
            <a:r>
              <a:rPr lang="en-US">
                <a:solidFill>
                  <a:srgbClr val="CC0099"/>
                </a:solidFill>
              </a:rPr>
              <a:t> </a:t>
            </a:r>
          </a:p>
        </p:txBody>
      </p:sp>
      <p:cxnSp>
        <p:nvCxnSpPr>
          <p:cNvPr id="24593" name="Straight Arrow Connector 24"/>
          <p:cNvCxnSpPr>
            <a:cxnSpLocks noChangeShapeType="1"/>
          </p:cNvCxnSpPr>
          <p:nvPr/>
        </p:nvCxnSpPr>
        <p:spPr bwMode="auto">
          <a:xfrm rot="16200000" flipH="1">
            <a:off x="4142846" y="4010555"/>
            <a:ext cx="250825" cy="2117"/>
          </a:xfrm>
          <a:prstGeom prst="straightConnector1">
            <a:avLst/>
          </a:prstGeom>
          <a:noFill/>
          <a:ln w="9525" algn="ctr">
            <a:solidFill>
              <a:schemeClr val="tx1"/>
            </a:solidFill>
            <a:round/>
            <a:headEnd/>
            <a:tailEnd type="arrow" w="med" len="med"/>
          </a:ln>
        </p:spPr>
      </p:cxnSp>
      <p:cxnSp>
        <p:nvCxnSpPr>
          <p:cNvPr id="24594" name="Straight Arrow Connector 25"/>
          <p:cNvCxnSpPr>
            <a:cxnSpLocks noChangeShapeType="1"/>
          </p:cNvCxnSpPr>
          <p:nvPr/>
        </p:nvCxnSpPr>
        <p:spPr bwMode="auto">
          <a:xfrm rot="16200000" flipH="1">
            <a:off x="4139672" y="5130272"/>
            <a:ext cx="250825" cy="4233"/>
          </a:xfrm>
          <a:prstGeom prst="straightConnector1">
            <a:avLst/>
          </a:prstGeom>
          <a:noFill/>
          <a:ln w="9525" algn="ctr">
            <a:solidFill>
              <a:schemeClr val="tx1"/>
            </a:solidFill>
            <a:round/>
            <a:headEnd/>
            <a:tailEnd type="arrow" w="med" len="med"/>
          </a:ln>
        </p:spPr>
      </p:cxnSp>
      <p:cxnSp>
        <p:nvCxnSpPr>
          <p:cNvPr id="24595" name="Straight Arrow Connector 31"/>
          <p:cNvCxnSpPr>
            <a:cxnSpLocks noChangeShapeType="1"/>
          </p:cNvCxnSpPr>
          <p:nvPr/>
        </p:nvCxnSpPr>
        <p:spPr bwMode="auto">
          <a:xfrm flipV="1">
            <a:off x="8839200" y="5334000"/>
            <a:ext cx="0" cy="914400"/>
          </a:xfrm>
          <a:prstGeom prst="straightConnector1">
            <a:avLst/>
          </a:prstGeom>
          <a:noFill/>
          <a:ln w="9525" algn="ctr">
            <a:solidFill>
              <a:schemeClr val="tx1"/>
            </a:solidFill>
            <a:round/>
            <a:headEnd/>
            <a:tailEnd type="arrow" w="med" len="med"/>
          </a:ln>
        </p:spPr>
      </p:cxnSp>
      <p:cxnSp>
        <p:nvCxnSpPr>
          <p:cNvPr id="24596" name="Straight Arrow Connector 43"/>
          <p:cNvCxnSpPr>
            <a:cxnSpLocks noChangeShapeType="1"/>
          </p:cNvCxnSpPr>
          <p:nvPr/>
        </p:nvCxnSpPr>
        <p:spPr bwMode="auto">
          <a:xfrm rot="16260000" flipH="1">
            <a:off x="4127766" y="6108966"/>
            <a:ext cx="274637" cy="4233"/>
          </a:xfrm>
          <a:prstGeom prst="straightConnector1">
            <a:avLst/>
          </a:prstGeom>
          <a:noFill/>
          <a:ln w="9525" algn="ctr">
            <a:solidFill>
              <a:schemeClr val="tx1"/>
            </a:solidFill>
            <a:round/>
            <a:headEnd/>
            <a:tailEnd type="arrow" w="med" len="med"/>
          </a:ln>
        </p:spPr>
      </p:cxnSp>
      <p:cxnSp>
        <p:nvCxnSpPr>
          <p:cNvPr id="24597" name="Straight Arrow Connector 34"/>
          <p:cNvCxnSpPr>
            <a:cxnSpLocks noChangeShapeType="1"/>
          </p:cNvCxnSpPr>
          <p:nvPr/>
        </p:nvCxnSpPr>
        <p:spPr bwMode="auto">
          <a:xfrm>
            <a:off x="4267200" y="6248400"/>
            <a:ext cx="4572000" cy="0"/>
          </a:xfrm>
          <a:prstGeom prst="straightConnector1">
            <a:avLst/>
          </a:prstGeom>
          <a:noFill/>
          <a:ln w="9525" algn="ctr">
            <a:solidFill>
              <a:schemeClr val="tx1"/>
            </a:solidFill>
            <a:round/>
            <a:headEnd/>
            <a:tailEnd type="arrow" w="med" len="med"/>
          </a:ln>
        </p:spPr>
      </p:cxnSp>
      <p:cxnSp>
        <p:nvCxnSpPr>
          <p:cNvPr id="24598" name="Straight Arrow Connector 31"/>
          <p:cNvCxnSpPr>
            <a:cxnSpLocks noChangeShapeType="1"/>
          </p:cNvCxnSpPr>
          <p:nvPr/>
        </p:nvCxnSpPr>
        <p:spPr bwMode="auto">
          <a:xfrm rot="5400000" flipH="1" flipV="1">
            <a:off x="8656638" y="3017838"/>
            <a:ext cx="365125" cy="0"/>
          </a:xfrm>
          <a:prstGeom prst="straightConnector1">
            <a:avLst/>
          </a:prstGeom>
          <a:noFill/>
          <a:ln w="9525" algn="ctr">
            <a:solidFill>
              <a:schemeClr val="tx1"/>
            </a:solidFill>
            <a:round/>
            <a:headEnd/>
            <a:tailEnd type="arrow" w="med" len="med"/>
          </a:ln>
        </p:spPr>
      </p:cxnSp>
      <p:cxnSp>
        <p:nvCxnSpPr>
          <p:cNvPr id="24599" name="Straight Arrow Connector 46"/>
          <p:cNvCxnSpPr>
            <a:cxnSpLocks noChangeShapeType="1"/>
          </p:cNvCxnSpPr>
          <p:nvPr/>
        </p:nvCxnSpPr>
        <p:spPr bwMode="auto">
          <a:xfrm flipV="1">
            <a:off x="10464800" y="4252913"/>
            <a:ext cx="508000" cy="0"/>
          </a:xfrm>
          <a:prstGeom prst="straightConnector1">
            <a:avLst/>
          </a:prstGeom>
          <a:noFill/>
          <a:ln w="9525" algn="ctr">
            <a:solidFill>
              <a:schemeClr val="tx1"/>
            </a:solidFill>
            <a:round/>
            <a:headEnd/>
            <a:tailEnd type="arrow" w="med" len="med"/>
          </a:ln>
        </p:spPr>
      </p:cxnSp>
      <p:sp>
        <p:nvSpPr>
          <p:cNvPr id="24" name="Slide Number Placeholder 23"/>
          <p:cNvSpPr>
            <a:spLocks noGrp="1"/>
          </p:cNvSpPr>
          <p:nvPr>
            <p:ph type="sldNum" sz="quarter" idx="12"/>
          </p:nvPr>
        </p:nvSpPr>
        <p:spPr/>
        <p:txBody>
          <a:bodyPr/>
          <a:lstStyle/>
          <a:p>
            <a:fld id="{AE0CCFC2-2C37-4BC6-9DBB-2411FCE8B63C}" type="slidenum">
              <a:rPr lang="en-US" smtClean="0"/>
              <a:pPr/>
              <a:t>78</a:t>
            </a:fld>
            <a:endParaRPr lang="en-US"/>
          </a:p>
        </p:txBody>
      </p:sp>
      <p:sp>
        <p:nvSpPr>
          <p:cNvPr id="25" name="Rectangle 24"/>
          <p:cNvSpPr/>
          <p:nvPr/>
        </p:nvSpPr>
        <p:spPr>
          <a:xfrm>
            <a:off x="275771" y="972457"/>
            <a:ext cx="11553372" cy="57041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solidFill>
            <a:schemeClr val="accent1"/>
          </a:solidFill>
        </p:spPr>
        <p:txBody>
          <a:bodyPr/>
          <a:lstStyle/>
          <a:p>
            <a:pPr eaLnBrk="1" hangingPunct="1"/>
            <a:r>
              <a:rPr lang="en-US" dirty="0">
                <a:solidFill>
                  <a:schemeClr val="bg1"/>
                </a:solidFill>
                <a:cs typeface="Arial" pitchFamily="34" charset="0"/>
              </a:rPr>
              <a:t>K-means Clustering Algorithm</a:t>
            </a:r>
            <a:endParaRPr lang="en-US" dirty="0">
              <a:solidFill>
                <a:schemeClr val="bg1"/>
              </a:solidFill>
            </a:endParaRPr>
          </a:p>
        </p:txBody>
      </p:sp>
      <p:sp>
        <p:nvSpPr>
          <p:cNvPr id="25603" name="Content Placeholder 2"/>
          <p:cNvSpPr>
            <a:spLocks noGrp="1"/>
          </p:cNvSpPr>
          <p:nvPr>
            <p:ph idx="1"/>
          </p:nvPr>
        </p:nvSpPr>
        <p:spPr/>
        <p:txBody>
          <a:bodyPr/>
          <a:lstStyle/>
          <a:p>
            <a:r>
              <a:rPr lang="en-US" dirty="0"/>
              <a:t>K-Means clustering is an unsupervised iterative clustering technique.</a:t>
            </a:r>
          </a:p>
          <a:p>
            <a:r>
              <a:rPr lang="en-US" dirty="0"/>
              <a:t>It partitions the given data set into k predefined distinct clusters.</a:t>
            </a:r>
          </a:p>
          <a:p>
            <a:r>
              <a:rPr lang="en-US" dirty="0"/>
              <a:t>A cluster is defined as a collection of data points exhibiting certain similarities.</a:t>
            </a:r>
          </a:p>
        </p:txBody>
      </p:sp>
      <p:sp>
        <p:nvSpPr>
          <p:cNvPr id="4" name="Slide Number Placeholder 3"/>
          <p:cNvSpPr>
            <a:spLocks noGrp="1"/>
          </p:cNvSpPr>
          <p:nvPr>
            <p:ph type="sldNum" sz="quarter" idx="12"/>
          </p:nvPr>
        </p:nvSpPr>
        <p:spPr/>
        <p:txBody>
          <a:bodyPr/>
          <a:lstStyle/>
          <a:p>
            <a:pPr>
              <a:defRPr/>
            </a:pPr>
            <a:fld id="{676E68DC-1425-4176-8356-56F94917A159}" type="slidenum">
              <a:rPr lang="en-US" smtClean="0"/>
              <a:pPr>
                <a:defRPr/>
              </a:pPr>
              <a:t>79</a:t>
            </a:fld>
            <a:endParaRPr lang="en-US"/>
          </a:p>
        </p:txBody>
      </p:sp>
      <p:sp>
        <p:nvSpPr>
          <p:cNvPr id="5" name="Rectangle 4"/>
          <p:cNvSpPr/>
          <p:nvPr/>
        </p:nvSpPr>
        <p:spPr>
          <a:xfrm>
            <a:off x="275771" y="1756229"/>
            <a:ext cx="11553372" cy="4920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8</a:t>
            </a:fld>
            <a:endParaRPr lang="en-IN"/>
          </a:p>
        </p:txBody>
      </p:sp>
      <p:sp>
        <p:nvSpPr>
          <p:cNvPr id="8" name="Title 1">
            <a:extLst>
              <a:ext uri="{FF2B5EF4-FFF2-40B4-BE49-F238E27FC236}">
                <a16:creationId xmlns:a16="http://schemas.microsoft.com/office/drawing/2014/main" id="{94F1AD90-B6C1-4EF2-8E94-EEBFCD774CBF}"/>
              </a:ext>
            </a:extLst>
          </p:cNvPr>
          <p:cNvSpPr txBox="1">
            <a:spLocks/>
          </p:cNvSpPr>
          <p:nvPr/>
        </p:nvSpPr>
        <p:spPr>
          <a:xfrm>
            <a:off x="121729" y="136525"/>
            <a:ext cx="1063476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solidFill>
                  <a:schemeClr val="bg1"/>
                </a:solidFill>
                <a:cs typeface="Calibri" panose="020F0502020204030204" pitchFamily="34" charset="0"/>
              </a:rPr>
              <a:t>Situation Calculus</a:t>
            </a:r>
          </a:p>
        </p:txBody>
      </p:sp>
      <p:pic>
        <p:nvPicPr>
          <p:cNvPr id="9" name="Picture 8">
            <a:extLst>
              <a:ext uri="{FF2B5EF4-FFF2-40B4-BE49-F238E27FC236}">
                <a16:creationId xmlns:a16="http://schemas.microsoft.com/office/drawing/2014/main" id="{3E7A4939-FA3C-408D-83C9-EC1E1BDF4C27}"/>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BF2A393-C64F-40F2-A48B-095A71B3A59B}"/>
              </a:ext>
            </a:extLst>
          </p:cNvPr>
          <p:cNvSpPr txBox="1">
            <a:spLocks/>
          </p:cNvSpPr>
          <p:nvPr/>
        </p:nvSpPr>
        <p:spPr>
          <a:xfrm>
            <a:off x="121729" y="1604706"/>
            <a:ext cx="11992943"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671655A6-1424-471F-BD59-C8B981924A43}"/>
              </a:ext>
            </a:extLst>
          </p:cNvPr>
          <p:cNvSpPr txBox="1"/>
          <p:nvPr/>
        </p:nvSpPr>
        <p:spPr>
          <a:xfrm>
            <a:off x="359215" y="1595021"/>
            <a:ext cx="11490407" cy="5262979"/>
          </a:xfrm>
          <a:prstGeom prst="rect">
            <a:avLst/>
          </a:prstGeom>
          <a:noFill/>
        </p:spPr>
        <p:txBody>
          <a:bodyPr wrap="square">
            <a:spAutoFit/>
          </a:bodyPr>
          <a:lstStyle/>
          <a:p>
            <a:r>
              <a:rPr lang="en-US" sz="2800" dirty="0">
                <a:solidFill>
                  <a:srgbClr val="FF0000"/>
                </a:solidFill>
                <a:latin typeface="Times New Roman" pitchFamily="18" charset="0"/>
                <a:cs typeface="Times New Roman" pitchFamily="18" charset="0"/>
              </a:rPr>
              <a:t>Initial state:</a:t>
            </a:r>
          </a:p>
          <a:p>
            <a:r>
              <a:rPr lang="en-US" sz="2800" dirty="0">
                <a:latin typeface="Times New Roman" pitchFamily="18" charset="0"/>
                <a:cs typeface="Times New Roman" pitchFamily="18" charset="0"/>
              </a:rPr>
              <a:t>At(Home, s0) ∧ ¬ Have(Tea, s0) ∧ ¬ Have(Biscuits, s0) ∧ ¬Have(Book, s0)</a:t>
            </a:r>
          </a:p>
          <a:p>
            <a:r>
              <a:rPr lang="en-US" sz="2800" dirty="0">
                <a:solidFill>
                  <a:srgbClr val="FF0000"/>
                </a:solidFill>
                <a:latin typeface="Times New Roman" pitchFamily="18" charset="0"/>
                <a:cs typeface="Times New Roman" pitchFamily="18" charset="0"/>
              </a:rPr>
              <a:t>Goal state:</a:t>
            </a:r>
          </a:p>
          <a:p>
            <a:r>
              <a:rPr lang="en-US" sz="2800" dirty="0">
                <a:latin typeface="Times New Roman" pitchFamily="18" charset="0"/>
                <a:cs typeface="Times New Roman" pitchFamily="18" charset="0"/>
              </a:rPr>
              <a:t>∃  s At(Home, s) ∧  Have(Tea, s) ∧  Have(Biscuits, s) ∧  Have(Book, s)</a:t>
            </a:r>
          </a:p>
          <a:p>
            <a:endParaRPr lang="en-US" sz="2800" dirty="0">
              <a:latin typeface="Times New Roman" pitchFamily="18" charset="0"/>
              <a:cs typeface="Times New Roman" pitchFamily="18" charset="0"/>
            </a:endParaRPr>
          </a:p>
          <a:p>
            <a:r>
              <a:rPr lang="en-US" sz="2800" dirty="0">
                <a:solidFill>
                  <a:srgbClr val="FF0000"/>
                </a:solidFill>
                <a:latin typeface="Times New Roman" pitchFamily="18" charset="0"/>
                <a:cs typeface="Times New Roman" pitchFamily="18" charset="0"/>
              </a:rPr>
              <a:t>Operators:</a:t>
            </a:r>
          </a:p>
          <a:p>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a,s</a:t>
            </a:r>
            <a:r>
              <a:rPr lang="en-US" sz="2800" dirty="0">
                <a:latin typeface="Times New Roman" pitchFamily="18" charset="0"/>
                <a:cs typeface="Times New Roman" pitchFamily="18" charset="0"/>
              </a:rPr>
              <a:t> Have(Tea, Result(</a:t>
            </a:r>
            <a:r>
              <a:rPr lang="en-US" sz="2800" dirty="0" err="1">
                <a:latin typeface="Times New Roman" pitchFamily="18" charset="0"/>
                <a:cs typeface="Times New Roman" pitchFamily="18" charset="0"/>
              </a:rPr>
              <a:t>a,s</a:t>
            </a:r>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 </a:t>
            </a:r>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t>
            </a:r>
            <a:r>
              <a:rPr lang="en-US" sz="2800" dirty="0">
                <a:latin typeface="Times New Roman" pitchFamily="18" charset="0"/>
                <a:cs typeface="Times New Roman" pitchFamily="18" charset="0"/>
              </a:rPr>
              <a:t>(a = Buy(Tea) ∧ At(Tea-</a:t>
            </a:r>
            <a:r>
              <a:rPr lang="en-US" sz="2800" dirty="0" err="1">
                <a:latin typeface="Times New Roman" pitchFamily="18" charset="0"/>
                <a:cs typeface="Times New Roman" pitchFamily="18" charset="0"/>
              </a:rPr>
              <a:t>shop,s</a:t>
            </a:r>
            <a:r>
              <a:rPr lang="en-US" sz="2800" dirty="0">
                <a:latin typeface="Times New Roman" pitchFamily="18" charset="0"/>
                <a:cs typeface="Times New Roman" pitchFamily="18" charset="0"/>
              </a:rPr>
              <a:t>)) </a:t>
            </a:r>
          </a:p>
          <a:p>
            <a:r>
              <a:rPr lang="en-US" sz="2800" dirty="0">
                <a:latin typeface="Times New Roman" pitchFamily="18" charset="0"/>
                <a:cs typeface="Times New Roman" pitchFamily="18" charset="0"/>
              </a:rPr>
              <a:t>					 ∨ (Have(Tea, s) ∧ a ≠ Drop(Tea))</a:t>
            </a:r>
            <a:r>
              <a:rPr lang="en-US" sz="2800" dirty="0">
                <a:solidFill>
                  <a:srgbClr val="FF0000"/>
                </a:solidFill>
                <a:latin typeface="Times New Roman" pitchFamily="18" charset="0"/>
                <a:cs typeface="Times New Roman" pitchFamily="18" charset="0"/>
              </a:rPr>
              <a:t>]</a:t>
            </a:r>
          </a:p>
          <a:p>
            <a:endParaRPr lang="en-US" sz="2800" dirty="0">
              <a:solidFill>
                <a:srgbClr val="FF0000"/>
              </a:solidFill>
              <a:latin typeface="Times New Roman" pitchFamily="18" charset="0"/>
              <a:cs typeface="Times New Roman" pitchFamily="18" charset="0"/>
            </a:endParaRPr>
          </a:p>
          <a:p>
            <a:r>
              <a:rPr lang="en-US" sz="2800" dirty="0">
                <a:latin typeface="Times New Roman" pitchFamily="18" charset="0"/>
                <a:cs typeface="Times New Roman" pitchFamily="18" charset="0"/>
              </a:rPr>
              <a:t>Result(</a:t>
            </a:r>
            <a:r>
              <a:rPr lang="en-US" sz="2800" dirty="0" err="1">
                <a:latin typeface="Times New Roman" pitchFamily="18" charset="0"/>
                <a:cs typeface="Times New Roman" pitchFamily="18" charset="0"/>
              </a:rPr>
              <a:t>a,s</a:t>
            </a:r>
            <a:r>
              <a:rPr lang="en-US" sz="2800" dirty="0">
                <a:latin typeface="Times New Roman" pitchFamily="18" charset="0"/>
                <a:cs typeface="Times New Roman" pitchFamily="18" charset="0"/>
              </a:rPr>
              <a:t>) names the situation resulting from executing the action a in the situation s</a:t>
            </a:r>
          </a:p>
          <a:p>
            <a:pPr>
              <a:buFont typeface="Wingdings" pitchFamily="2" charset="2"/>
              <a:buChar char="§"/>
            </a:pP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4006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solidFill>
            <a:schemeClr val="accent1"/>
          </a:solidFill>
        </p:spPr>
        <p:txBody>
          <a:bodyPr/>
          <a:lstStyle/>
          <a:p>
            <a:r>
              <a:rPr lang="en-US" dirty="0">
                <a:solidFill>
                  <a:schemeClr val="bg1"/>
                </a:solidFill>
                <a:cs typeface="Arial" pitchFamily="34" charset="0"/>
              </a:rPr>
              <a:t>K-means Clustering Algorithm</a:t>
            </a:r>
            <a:endParaRPr lang="en-US" dirty="0">
              <a:solidFill>
                <a:schemeClr val="bg1"/>
              </a:solidFill>
            </a:endParaRPr>
          </a:p>
        </p:txBody>
      </p:sp>
      <p:sp>
        <p:nvSpPr>
          <p:cNvPr id="26627" name="Content Placeholder 2"/>
          <p:cNvSpPr>
            <a:spLocks noGrp="1"/>
          </p:cNvSpPr>
          <p:nvPr>
            <p:ph idx="1"/>
          </p:nvPr>
        </p:nvSpPr>
        <p:spPr/>
        <p:txBody>
          <a:bodyPr/>
          <a:lstStyle/>
          <a:p>
            <a:r>
              <a:rPr lang="en-US" sz="2000" dirty="0"/>
              <a:t>It partitions the data set such that-</a:t>
            </a:r>
          </a:p>
          <a:p>
            <a:r>
              <a:rPr lang="en-US" sz="2000" dirty="0"/>
              <a:t>Each data point belongs to a cluster with the nearest mean.</a:t>
            </a:r>
          </a:p>
          <a:p>
            <a:r>
              <a:rPr lang="en-US" sz="2000" dirty="0"/>
              <a:t>Data points belonging to one cluster have high degree of similarity.</a:t>
            </a:r>
          </a:p>
          <a:p>
            <a:r>
              <a:rPr lang="en-US" sz="2000" dirty="0"/>
              <a:t>Data points belonging to different clusters have high degree of dissimilarity.</a:t>
            </a:r>
          </a:p>
          <a:p>
            <a:endParaRPr lang="en-US" sz="2000" dirty="0"/>
          </a:p>
        </p:txBody>
      </p:sp>
      <p:sp>
        <p:nvSpPr>
          <p:cNvPr id="4" name="Slide Number Placeholder 3"/>
          <p:cNvSpPr>
            <a:spLocks noGrp="1"/>
          </p:cNvSpPr>
          <p:nvPr>
            <p:ph type="sldNum" sz="quarter" idx="12"/>
          </p:nvPr>
        </p:nvSpPr>
        <p:spPr/>
        <p:txBody>
          <a:bodyPr/>
          <a:lstStyle/>
          <a:p>
            <a:pPr>
              <a:defRPr/>
            </a:pPr>
            <a:fld id="{5316C1B0-4199-40DB-BCB3-ABFB942932D4}" type="slidenum">
              <a:rPr lang="en-US" smtClean="0"/>
              <a:pPr>
                <a:defRPr/>
              </a:pPr>
              <a:t>80</a:t>
            </a:fld>
            <a:endParaRPr lang="en-US"/>
          </a:p>
        </p:txBody>
      </p:sp>
      <p:pic>
        <p:nvPicPr>
          <p:cNvPr id="26629" name="Picture 2" descr="https://www.gatevidyalay.com/wp-content/uploads/2020/01/K-Means-Clustering.png"/>
          <p:cNvPicPr>
            <a:picLocks noChangeAspect="1" noChangeArrowheads="1"/>
          </p:cNvPicPr>
          <p:nvPr/>
        </p:nvPicPr>
        <p:blipFill>
          <a:blip r:embed="rId2"/>
          <a:srcRect/>
          <a:stretch>
            <a:fillRect/>
          </a:stretch>
        </p:blipFill>
        <p:spPr bwMode="auto">
          <a:xfrm>
            <a:off x="1625601" y="3505201"/>
            <a:ext cx="8851900" cy="2562225"/>
          </a:xfrm>
          <a:prstGeom prst="rect">
            <a:avLst/>
          </a:prstGeom>
          <a:noFill/>
          <a:ln w="9525">
            <a:noFill/>
            <a:miter lim="800000"/>
            <a:headEnd/>
            <a:tailEnd/>
          </a:ln>
        </p:spPr>
      </p:pic>
      <p:sp>
        <p:nvSpPr>
          <p:cNvPr id="6" name="Rectangle 5"/>
          <p:cNvSpPr/>
          <p:nvPr/>
        </p:nvSpPr>
        <p:spPr>
          <a:xfrm>
            <a:off x="275771" y="1785257"/>
            <a:ext cx="11553372" cy="4891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solidFill>
            <a:schemeClr val="accent1"/>
          </a:solidFill>
        </p:spPr>
        <p:txBody>
          <a:bodyPr>
            <a:normAutofit fontScale="90000"/>
          </a:bodyPr>
          <a:lstStyle/>
          <a:p>
            <a:br>
              <a:rPr lang="en-US" sz="3200" dirty="0">
                <a:solidFill>
                  <a:srgbClr val="303030"/>
                </a:solidFill>
                <a:latin typeface="Arimo"/>
              </a:rPr>
            </a:br>
            <a:r>
              <a:rPr lang="en-US" sz="3200" dirty="0">
                <a:solidFill>
                  <a:schemeClr val="bg1"/>
                </a:solidFill>
                <a:latin typeface="Arimo"/>
              </a:rPr>
              <a:t>Use K-Means Algorithm to create two clusters</a:t>
            </a:r>
            <a:br>
              <a:rPr lang="en-US" sz="2400" dirty="0">
                <a:solidFill>
                  <a:schemeClr val="bg1"/>
                </a:solidFill>
                <a:latin typeface="Times New Roman" pitchFamily="18" charset="0"/>
              </a:rPr>
            </a:br>
            <a:endParaRPr lang="en-US" sz="3200" dirty="0">
              <a:solidFill>
                <a:schemeClr val="bg1"/>
              </a:solidFill>
            </a:endParaRPr>
          </a:p>
        </p:txBody>
      </p:sp>
      <p:sp>
        <p:nvSpPr>
          <p:cNvPr id="3" name="Content Placeholder 2"/>
          <p:cNvSpPr>
            <a:spLocks noGrp="1"/>
          </p:cNvSpPr>
          <p:nvPr>
            <p:ph idx="1"/>
          </p:nvPr>
        </p:nvSpPr>
        <p:spPr/>
        <p:txBody>
          <a:bodyPr/>
          <a:lstStyle/>
          <a:p>
            <a:pPr marL="0" indent="0">
              <a:spcBef>
                <a:spcPct val="0"/>
              </a:spcBef>
              <a:buFont typeface="Arial" pitchFamily="34" charset="0"/>
              <a:buNone/>
              <a:defRPr/>
            </a:pPr>
            <a:r>
              <a:rPr lang="en-US" dirty="0">
                <a:solidFill>
                  <a:srgbClr val="303030"/>
                </a:solidFill>
                <a:latin typeface="Times New Roman"/>
              </a:rPr>
              <a:t> </a:t>
            </a:r>
            <a:endParaRPr lang="en-US" sz="2400" dirty="0">
              <a:latin typeface="Times New Roman" pitchFamily="18" charset="0"/>
            </a:endParaRPr>
          </a:p>
          <a:p>
            <a:pPr marL="0" indent="0">
              <a:spcBef>
                <a:spcPct val="0"/>
              </a:spcBef>
              <a:buFont typeface="Arial" pitchFamily="34" charset="0"/>
              <a:buNone/>
              <a:defRPr/>
            </a:pPr>
            <a:r>
              <a:rPr lang="en-US" dirty="0">
                <a:solidFill>
                  <a:srgbClr val="303030"/>
                </a:solidFill>
                <a:latin typeface="Arimo"/>
              </a:rPr>
              <a:t>  </a:t>
            </a:r>
            <a:endParaRPr lang="en-US" sz="2400" dirty="0">
              <a:latin typeface="Times New Roman" pitchFamily="18" charset="0"/>
            </a:endParaRPr>
          </a:p>
          <a:p>
            <a:pPr marL="0" indent="0">
              <a:spcBef>
                <a:spcPct val="0"/>
              </a:spcBef>
              <a:buFont typeface="Arial" pitchFamily="34" charset="0"/>
              <a:buNone/>
              <a:defRPr/>
            </a:pPr>
            <a:r>
              <a:rPr lang="en-US" dirty="0">
                <a:solidFill>
                  <a:srgbClr val="303030"/>
                </a:solidFill>
                <a:latin typeface="Times New Roman"/>
              </a:rPr>
              <a:t> </a:t>
            </a:r>
            <a:endParaRPr lang="en-US" sz="51800" dirty="0">
              <a:solidFill>
                <a:srgbClr val="303030"/>
              </a:solidFill>
              <a:latin typeface="Arimo"/>
            </a:endParaRPr>
          </a:p>
          <a:p>
            <a:pPr>
              <a:defRPr/>
            </a:pPr>
            <a:endParaRPr lang="en-US" dirty="0"/>
          </a:p>
        </p:txBody>
      </p:sp>
      <p:sp>
        <p:nvSpPr>
          <p:cNvPr id="4" name="Slide Number Placeholder 3"/>
          <p:cNvSpPr>
            <a:spLocks noGrp="1"/>
          </p:cNvSpPr>
          <p:nvPr>
            <p:ph type="sldNum" sz="quarter" idx="12"/>
          </p:nvPr>
        </p:nvSpPr>
        <p:spPr/>
        <p:txBody>
          <a:bodyPr/>
          <a:lstStyle/>
          <a:p>
            <a:pPr>
              <a:defRPr/>
            </a:pPr>
            <a:fld id="{AE4972EA-E000-4036-A3A2-5F7C704CAD60}" type="slidenum">
              <a:rPr lang="en-US" smtClean="0"/>
              <a:pPr>
                <a:defRPr/>
              </a:pPr>
              <a:t>81</a:t>
            </a:fld>
            <a:endParaRPr lang="en-US"/>
          </a:p>
        </p:txBody>
      </p:sp>
      <p:pic>
        <p:nvPicPr>
          <p:cNvPr id="27653" name="Picture 2" descr="https://www.gatevidyalay.com/wp-content/uploads/2020/01/K-Means-Clustering-Algorithm-Problem-2.png"/>
          <p:cNvPicPr>
            <a:picLocks noChangeAspect="1" noChangeArrowheads="1"/>
          </p:cNvPicPr>
          <p:nvPr/>
        </p:nvPicPr>
        <p:blipFill>
          <a:blip r:embed="rId2"/>
          <a:srcRect/>
          <a:stretch>
            <a:fillRect/>
          </a:stretch>
        </p:blipFill>
        <p:spPr bwMode="auto">
          <a:xfrm>
            <a:off x="711200" y="1771650"/>
            <a:ext cx="5207000" cy="2571750"/>
          </a:xfrm>
          <a:prstGeom prst="rect">
            <a:avLst/>
          </a:prstGeom>
          <a:noFill/>
          <a:ln w="9525">
            <a:noFill/>
            <a:miter lim="800000"/>
            <a:headEnd/>
            <a:tailEnd/>
          </a:ln>
        </p:spPr>
      </p:pic>
      <p:graphicFrame>
        <p:nvGraphicFramePr>
          <p:cNvPr id="6" name="Table 5"/>
          <p:cNvGraphicFramePr>
            <a:graphicFrameLocks noGrp="1"/>
          </p:cNvGraphicFramePr>
          <p:nvPr/>
        </p:nvGraphicFramePr>
        <p:xfrm>
          <a:off x="6096000" y="2133600"/>
          <a:ext cx="5689600" cy="1539240"/>
        </p:xfrm>
        <a:graphic>
          <a:graphicData uri="http://schemas.openxmlformats.org/drawingml/2006/table">
            <a:tbl>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tblGrid>
              <a:tr h="190500">
                <a:tc>
                  <a:txBody>
                    <a:bodyPr/>
                    <a:lstStyle/>
                    <a:p>
                      <a:pPr algn="ctr" fontAlgn="b"/>
                      <a:r>
                        <a:rPr lang="en-US" sz="1200" b="0" i="0" u="none" strike="noStrike" dirty="0">
                          <a:solidFill>
                            <a:srgbClr val="000000"/>
                          </a:solidFill>
                          <a:latin typeface="Calibri"/>
                        </a:rPr>
                        <a:t>C1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0"/>
                  </a:ext>
                </a:extLst>
              </a:tr>
              <a:tr h="190500">
                <a:tc>
                  <a:txBody>
                    <a:bodyPr/>
                    <a:lstStyle/>
                    <a:p>
                      <a:pPr algn="ctr" fontAlgn="b"/>
                      <a:r>
                        <a:rPr lang="en-US" sz="1200" b="0" i="0" u="none" strike="noStrike">
                          <a:solidFill>
                            <a:srgbClr val="000000"/>
                          </a:solidFill>
                          <a:latin typeface="Calibri"/>
                        </a:rPr>
                        <a:t>A</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C1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1.5</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1.166667</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1"/>
                  </a:ext>
                </a:extLst>
              </a:tr>
              <a:tr h="190500">
                <a:tc>
                  <a:txBody>
                    <a:bodyPr/>
                    <a:lstStyle/>
                    <a:p>
                      <a:pPr algn="ctr" fontAlgn="b"/>
                      <a:r>
                        <a:rPr lang="en-US" sz="1200" b="0" i="0" u="none" strike="noStrike">
                          <a:solidFill>
                            <a:srgbClr val="000000"/>
                          </a:solidFill>
                          <a:latin typeface="Calibri"/>
                        </a:rPr>
                        <a:t>C1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2"/>
                  </a:ext>
                </a:extLst>
              </a:tr>
              <a:tr h="190500">
                <a:tc>
                  <a:txBody>
                    <a:bodyPr/>
                    <a:lstStyle/>
                    <a:p>
                      <a:pPr algn="ctr" fontAlgn="b"/>
                      <a:r>
                        <a:rPr lang="en-US" sz="1200" b="0" i="0" u="none" strike="noStrike">
                          <a:solidFill>
                            <a:srgbClr val="000000"/>
                          </a:solidFill>
                          <a:latin typeface="Calibri"/>
                        </a:rPr>
                        <a:t>E</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1.5</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0.5</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3"/>
                  </a:ext>
                </a:extLst>
              </a:tr>
              <a:tr h="190500">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4"/>
                  </a:ext>
                </a:extLst>
              </a:tr>
              <a:tr h="190500">
                <a:tc>
                  <a:txBody>
                    <a:bodyPr/>
                    <a:lstStyle/>
                    <a:p>
                      <a:pPr algn="ctr" fontAlgn="b"/>
                      <a:r>
                        <a:rPr lang="en-US" sz="1200" b="0" i="0" u="none" strike="noStrike">
                          <a:solidFill>
                            <a:srgbClr val="000000"/>
                          </a:solidFill>
                          <a:latin typeface="Calibri"/>
                        </a:rPr>
                        <a:t>C2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dirty="0">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5"/>
                  </a:ext>
                </a:extLst>
              </a:tr>
              <a:tr h="190500">
                <a:tc>
                  <a:txBody>
                    <a:bodyPr/>
                    <a:lstStyle/>
                    <a:p>
                      <a:pPr algn="ctr" fontAlgn="b"/>
                      <a:r>
                        <a:rPr lang="en-US" sz="1200" b="0" i="0" u="none" strike="noStrike">
                          <a:solidFill>
                            <a:srgbClr val="000000"/>
                          </a:solidFill>
                          <a:latin typeface="Calibri"/>
                        </a:rPr>
                        <a:t>B</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3</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C2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3</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1.5</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6"/>
                  </a:ext>
                </a:extLst>
              </a:tr>
              <a:tr h="190500">
                <a:tc>
                  <a:txBody>
                    <a:bodyPr/>
                    <a:lstStyle/>
                    <a:p>
                      <a:pPr algn="ctr" fontAlgn="b"/>
                      <a:r>
                        <a:rPr lang="en-US" sz="1200" b="0" i="0" u="none" strike="noStrike">
                          <a:solidFill>
                            <a:srgbClr val="000000"/>
                          </a:solidFill>
                          <a:latin typeface="Calibri"/>
                        </a:rPr>
                        <a:t>D</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3</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dirty="0">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7"/>
                  </a:ext>
                </a:extLst>
              </a:tr>
            </a:tbl>
          </a:graphicData>
        </a:graphic>
      </p:graphicFrame>
      <p:sp>
        <p:nvSpPr>
          <p:cNvPr id="7" name="Rectangle 6"/>
          <p:cNvSpPr/>
          <p:nvPr/>
        </p:nvSpPr>
        <p:spPr>
          <a:xfrm>
            <a:off x="4876800" y="4724400"/>
            <a:ext cx="1903085"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Demo</a:t>
            </a:r>
          </a:p>
        </p:txBody>
      </p:sp>
      <p:sp>
        <p:nvSpPr>
          <p:cNvPr id="8" name="Rectangle 7"/>
          <p:cNvSpPr/>
          <p:nvPr/>
        </p:nvSpPr>
        <p:spPr>
          <a:xfrm>
            <a:off x="275771" y="1741713"/>
            <a:ext cx="11553372" cy="4934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Models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Artificial neural networks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Decision trees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Support-vector machines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Regression analysis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Bayesian networks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Genetic algorithms</a:t>
            </a:r>
          </a:p>
          <a:p>
            <a:pPr marL="0" indent="0">
              <a:lnSpc>
                <a:spcPct val="150000"/>
              </a:lnSpc>
              <a:spcBef>
                <a:spcPts val="750"/>
              </a:spcBef>
              <a:buClr>
                <a:srgbClr val="000000"/>
              </a:buClr>
              <a:buSzPct val="56000"/>
              <a:buFont typeface="Wingdings" pitchFamily="2" charset="2"/>
              <a:buChar char="Ø"/>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Artificial neural network based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Artificial Neural Network ANN is an efficient computing system whose central theme is borrowed from the analogy of biological neural networks.</a:t>
            </a:r>
          </a:p>
          <a:p>
            <a:pPr algn="just"/>
            <a:r>
              <a:rPr lang="en-US" sz="2400" dirty="0">
                <a:latin typeface="Times New Roman" pitchFamily="18" charset="0"/>
                <a:cs typeface="Times New Roman" pitchFamily="18" charset="0"/>
              </a:rPr>
              <a:t> ANNs are also named as “artificial neural systems” acquires a large collection of units that are interconnected in some pattern to allow communication between the units. These units, also referred to as </a:t>
            </a:r>
            <a:r>
              <a:rPr lang="en-US" sz="2400" dirty="0">
                <a:solidFill>
                  <a:srgbClr val="FF0000"/>
                </a:solidFill>
                <a:latin typeface="Times New Roman" pitchFamily="18" charset="0"/>
                <a:cs typeface="Times New Roman" pitchFamily="18" charset="0"/>
              </a:rPr>
              <a:t>nodes or neurons</a:t>
            </a:r>
            <a:r>
              <a:rPr lang="en-US" sz="2400" dirty="0">
                <a:latin typeface="Times New Roman" pitchFamily="18" charset="0"/>
                <a:cs typeface="Times New Roman" pitchFamily="18" charset="0"/>
              </a:rPr>
              <a:t>, are simple processors which operate in parallel.</a:t>
            </a:r>
          </a:p>
          <a:p>
            <a:pPr algn="just"/>
            <a:r>
              <a:rPr lang="en-US" sz="2400" dirty="0">
                <a:latin typeface="Times New Roman" pitchFamily="18" charset="0"/>
                <a:cs typeface="Times New Roman" pitchFamily="18" charset="0"/>
              </a:rPr>
              <a:t>Every neuron is connected with other neuron through a connection link. Each connection link is associated with a weight that has information about the input signal. This is the most useful information for neurons to solve a particular problem because the weight usually excites or inhibits the signal that is being communicated.</a:t>
            </a:r>
          </a:p>
          <a:p>
            <a:pPr algn="just"/>
            <a:r>
              <a:rPr lang="en-US" sz="2400" dirty="0">
                <a:latin typeface="Times New Roman" pitchFamily="18" charset="0"/>
                <a:cs typeface="Times New Roman" pitchFamily="18" charset="0"/>
              </a:rPr>
              <a:t> Each neuron has an internal state, which is called an activation signal. Output signals, which are produced after combining the input signals and activation rule, may be sent to other units.</a:t>
            </a:r>
          </a:p>
          <a:p>
            <a:pPr marL="0" indent="0">
              <a:lnSpc>
                <a:spcPct val="150000"/>
              </a:lnSpc>
              <a:spcBef>
                <a:spcPts val="750"/>
              </a:spcBef>
              <a:buClr>
                <a:srgbClr val="000000"/>
              </a:buClr>
              <a:buSzPct val="56000"/>
              <a:buFont typeface="Wingdings" pitchFamily="2" charset="2"/>
              <a:buChar char="Ø"/>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Model of Artificial Neural Network</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marL="0" indent="0">
              <a:lnSpc>
                <a:spcPct val="150000"/>
              </a:lnSpc>
              <a:spcBef>
                <a:spcPts val="750"/>
              </a:spcBef>
              <a:buClr>
                <a:srgbClr val="000000"/>
              </a:buClr>
              <a:buSzPct val="56000"/>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 name="Picture 6"/>
          <p:cNvPicPr>
            <a:picLocks noChangeAspect="1" noChangeArrowheads="1"/>
          </p:cNvPicPr>
          <p:nvPr/>
        </p:nvPicPr>
        <p:blipFill>
          <a:blip r:embed="rId3"/>
          <a:srcRect/>
          <a:stretch>
            <a:fillRect/>
          </a:stretch>
        </p:blipFill>
        <p:spPr bwMode="auto">
          <a:xfrm>
            <a:off x="927057" y="1511746"/>
            <a:ext cx="6229350" cy="3200400"/>
          </a:xfrm>
          <a:prstGeom prst="rect">
            <a:avLst/>
          </a:prstGeom>
          <a:noFill/>
          <a:ln w="9525">
            <a:noFill/>
            <a:miter lim="800000"/>
            <a:headEnd/>
            <a:tailEnd/>
          </a:ln>
          <a:effectLst/>
        </p:spPr>
      </p:pic>
      <p:pic>
        <p:nvPicPr>
          <p:cNvPr id="12" name="Picture 5"/>
          <p:cNvPicPr>
            <a:picLocks noChangeAspect="1" noChangeArrowheads="1"/>
          </p:cNvPicPr>
          <p:nvPr/>
        </p:nvPicPr>
        <p:blipFill>
          <a:blip r:embed="rId4"/>
          <a:srcRect/>
          <a:stretch>
            <a:fillRect/>
          </a:stretch>
        </p:blipFill>
        <p:spPr bwMode="auto">
          <a:xfrm>
            <a:off x="3871023" y="4090595"/>
            <a:ext cx="7302193" cy="205311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Back Propagation Method</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lgn="just">
              <a:buFont typeface="Wingdings" pitchFamily="2" charset="2"/>
              <a:buChar char="§"/>
            </a:pPr>
            <a:r>
              <a:rPr lang="en-US" dirty="0">
                <a:latin typeface="Times New Roman" pitchFamily="18" charset="0"/>
                <a:cs typeface="Times New Roman" pitchFamily="18" charset="0"/>
              </a:rPr>
              <a:t> Back propagation is a common method for training a neural network.</a:t>
            </a:r>
          </a:p>
          <a:p>
            <a:pPr algn="just">
              <a:buFont typeface="Wingdings" pitchFamily="2" charset="2"/>
              <a:buChar char="§"/>
            </a:pPr>
            <a:r>
              <a:rPr lang="en-US" dirty="0">
                <a:latin typeface="Times New Roman" pitchFamily="18" charset="0"/>
                <a:cs typeface="Times New Roman" pitchFamily="18" charset="0"/>
              </a:rPr>
              <a:t> It is the method of fine-tuning the weights of a neural net based on the error rate obtained in the previous epoch (i.e., iteration). </a:t>
            </a:r>
          </a:p>
          <a:p>
            <a:pPr algn="just">
              <a:buFont typeface="Wingdings" pitchFamily="2" charset="2"/>
              <a:buChar char="§"/>
            </a:pPr>
            <a:r>
              <a:rPr lang="en-US" dirty="0">
                <a:latin typeface="Times New Roman" pitchFamily="18" charset="0"/>
                <a:cs typeface="Times New Roman" pitchFamily="18" charset="0"/>
              </a:rPr>
              <a:t> Proper tuning of the weights allows you to reduce error rates and to make the model reliable by increasing its generalization</a:t>
            </a:r>
          </a:p>
          <a:p>
            <a:pPr algn="just"/>
            <a:r>
              <a:rPr lang="en-US" b="1" dirty="0">
                <a:latin typeface="Times New Roman" pitchFamily="18" charset="0"/>
                <a:cs typeface="Times New Roman" pitchFamily="18" charset="0"/>
              </a:rPr>
              <a:t>TWO STEPS:</a:t>
            </a:r>
          </a:p>
          <a:p>
            <a:pPr algn="just">
              <a:spcBef>
                <a:spcPts val="750"/>
              </a:spcBef>
            </a:pPr>
            <a:r>
              <a:rPr lang="en-IN" b="1" dirty="0">
                <a:solidFill>
                  <a:srgbClr val="FF0000"/>
                </a:solidFill>
                <a:latin typeface="Times New Roman" pitchFamily="18" charset="0"/>
                <a:cs typeface="Times New Roman" pitchFamily="18" charset="0"/>
              </a:rPr>
              <a:t>Forward pass phase:  </a:t>
            </a:r>
            <a:r>
              <a:rPr lang="en-US" dirty="0">
                <a:latin typeface="Times New Roman" pitchFamily="18" charset="0"/>
                <a:cs typeface="Times New Roman" pitchFamily="18" charset="0"/>
              </a:rPr>
              <a:t>computes ‘functional signal’, feed forward propagation of input pattern signals through network</a:t>
            </a:r>
            <a:endParaRPr lang="en-US" b="1" u="sng"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 </a:t>
            </a:r>
            <a:r>
              <a:rPr lang="en-US" b="1" dirty="0">
                <a:solidFill>
                  <a:srgbClr val="FF0000"/>
                </a:solidFill>
                <a:latin typeface="Times New Roman" pitchFamily="18" charset="0"/>
                <a:cs typeface="Times New Roman" pitchFamily="18" charset="0"/>
              </a:rPr>
              <a:t>Backward pass phase:  </a:t>
            </a:r>
            <a:r>
              <a:rPr lang="en-US" dirty="0">
                <a:latin typeface="Times New Roman" pitchFamily="18" charset="0"/>
                <a:cs typeface="Times New Roman" pitchFamily="18" charset="0"/>
              </a:rPr>
              <a:t>computes ‘error signal’, propagates the error backwards through network starting at output units (where the error is the difference between actual and desired output values</a:t>
            </a: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Back Propagation Algorithm</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9" name="Google Shape;238;p36"/>
          <p:cNvPicPr preferRelativeResize="0">
            <a:picLocks noChangeAspect="1" noChangeArrowheads="1"/>
          </p:cNvPicPr>
          <p:nvPr/>
        </p:nvPicPr>
        <p:blipFill>
          <a:blip r:embed="rId3"/>
          <a:srcRect/>
          <a:stretch>
            <a:fillRect/>
          </a:stretch>
        </p:blipFill>
        <p:spPr bwMode="auto">
          <a:xfrm>
            <a:off x="2407194" y="1874946"/>
            <a:ext cx="6861151" cy="3573876"/>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Back Propagation Algorithm</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 name="Picture 2"/>
          <p:cNvPicPr>
            <a:picLocks noChangeAspect="1" noChangeArrowheads="1"/>
          </p:cNvPicPr>
          <p:nvPr/>
        </p:nvPicPr>
        <p:blipFill>
          <a:blip r:embed="rId3"/>
          <a:srcRect/>
          <a:stretch>
            <a:fillRect/>
          </a:stretch>
        </p:blipFill>
        <p:spPr bwMode="auto">
          <a:xfrm>
            <a:off x="769764" y="1860703"/>
            <a:ext cx="10578744" cy="3450333"/>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Back Propagation Algorithm</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9" name="Rectangle 8"/>
          <p:cNvSpPr/>
          <p:nvPr/>
        </p:nvSpPr>
        <p:spPr>
          <a:xfrm>
            <a:off x="601249" y="1476738"/>
            <a:ext cx="11173217" cy="2031325"/>
          </a:xfrm>
          <a:prstGeom prst="rect">
            <a:avLst/>
          </a:prstGeom>
        </p:spPr>
        <p:txBody>
          <a:bodyPr wrap="square">
            <a:spAutoFit/>
          </a:bodyPr>
          <a:lstStyle/>
          <a:p>
            <a:r>
              <a:rPr lang="en-US" sz="2400" dirty="0">
                <a:latin typeface="Times New Roman" pitchFamily="18" charset="0"/>
                <a:cs typeface="Times New Roman" pitchFamily="18" charset="0"/>
              </a:rPr>
              <a:t>A neural network with two inputs, two hidden neurons, two output neurons. Additionally, the hidden and output neurons will include a bias.</a:t>
            </a:r>
          </a:p>
          <a:p>
            <a:pPr fontAlgn="base"/>
            <a:r>
              <a:rPr lang="en-US" sz="2400" dirty="0">
                <a:solidFill>
                  <a:srgbClr val="FF0000"/>
                </a:solidFill>
                <a:latin typeface="Times New Roman" pitchFamily="18" charset="0"/>
                <a:cs typeface="Times New Roman" pitchFamily="18" charset="0"/>
              </a:rPr>
              <a:t>The initial weights, the biases, and training inputs/outputs are given as follows:</a:t>
            </a:r>
          </a:p>
          <a:p>
            <a:pPr fontAlgn="base"/>
            <a:endParaRPr lang="en-US" dirty="0">
              <a:solidFill>
                <a:srgbClr val="FF0000"/>
              </a:solidFill>
              <a:latin typeface="Times New Roman" pitchFamily="18" charset="0"/>
              <a:cs typeface="Times New Roman" pitchFamily="18" charset="0"/>
            </a:endParaRPr>
          </a:p>
          <a:p>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12" name="Picture 2"/>
          <p:cNvPicPr>
            <a:picLocks noChangeAspect="1" noChangeArrowheads="1"/>
          </p:cNvPicPr>
          <p:nvPr/>
        </p:nvPicPr>
        <p:blipFill>
          <a:blip r:embed="rId3"/>
          <a:srcRect/>
          <a:stretch>
            <a:fillRect/>
          </a:stretch>
        </p:blipFill>
        <p:spPr bwMode="auto">
          <a:xfrm>
            <a:off x="393396" y="2603847"/>
            <a:ext cx="6070035" cy="3685013"/>
          </a:xfrm>
          <a:prstGeom prst="rect">
            <a:avLst/>
          </a:prstGeom>
          <a:noFill/>
          <a:ln w="9525">
            <a:noFill/>
            <a:miter lim="800000"/>
            <a:headEnd/>
            <a:tailEnd/>
          </a:ln>
          <a:effectLst/>
        </p:spPr>
      </p:pic>
      <p:sp>
        <p:nvSpPr>
          <p:cNvPr id="13" name="Rectangle 12"/>
          <p:cNvSpPr/>
          <p:nvPr/>
        </p:nvSpPr>
        <p:spPr>
          <a:xfrm>
            <a:off x="5423770" y="3015300"/>
            <a:ext cx="6513534" cy="3046988"/>
          </a:xfrm>
          <a:prstGeom prst="rect">
            <a:avLst/>
          </a:prstGeom>
        </p:spPr>
        <p:txBody>
          <a:bodyPr wrap="square">
            <a:spAutoFit/>
          </a:bodyPr>
          <a:lstStyle/>
          <a:p>
            <a:pPr algn="just" fontAlgn="base"/>
            <a:r>
              <a:rPr lang="en-US" sz="2400" i="1" dirty="0">
                <a:latin typeface="Times New Roman" pitchFamily="18" charset="0"/>
                <a:cs typeface="Times New Roman" pitchFamily="18" charset="0"/>
              </a:rPr>
              <a:t>The goal of back propagation is to optimize the weights so that the neural network can learn how to correctly map arbitrary inputs to outputs.</a:t>
            </a:r>
          </a:p>
          <a:p>
            <a:pPr algn="just" fontAlgn="base"/>
            <a:endParaRPr lang="en-US" sz="2400" dirty="0">
              <a:latin typeface="Times New Roman" pitchFamily="18" charset="0"/>
              <a:cs typeface="Times New Roman" pitchFamily="18" charset="0"/>
            </a:endParaRPr>
          </a:p>
          <a:p>
            <a:pPr algn="just" fontAlgn="base"/>
            <a:r>
              <a:rPr lang="en-US" sz="2400" dirty="0">
                <a:latin typeface="Times New Roman" pitchFamily="18" charset="0"/>
                <a:cs typeface="Times New Roman" pitchFamily="18" charset="0"/>
              </a:rPr>
              <a:t>we’re going to work with a single training set: </a:t>
            </a:r>
          </a:p>
          <a:p>
            <a:pPr algn="just" fontAlgn="base"/>
            <a:r>
              <a:rPr lang="en-US" sz="2400" dirty="0">
                <a:solidFill>
                  <a:srgbClr val="FF0000"/>
                </a:solidFill>
                <a:latin typeface="Times New Roman" pitchFamily="18" charset="0"/>
                <a:cs typeface="Times New Roman" pitchFamily="18" charset="0"/>
              </a:rPr>
              <a:t>given inputs 0.05 and 0.10</a:t>
            </a:r>
            <a:r>
              <a:rPr lang="en-US" sz="2400" dirty="0">
                <a:latin typeface="Times New Roman" pitchFamily="18" charset="0"/>
                <a:cs typeface="Times New Roman" pitchFamily="18" charset="0"/>
              </a:rPr>
              <a:t>, </a:t>
            </a:r>
          </a:p>
          <a:p>
            <a:pPr algn="just" fontAlgn="base"/>
            <a:r>
              <a:rPr lang="en-US" sz="2400" dirty="0">
                <a:latin typeface="Times New Roman" pitchFamily="18" charset="0"/>
                <a:cs typeface="Times New Roman" pitchFamily="18" charset="0"/>
              </a:rPr>
              <a:t>we want the neural network to </a:t>
            </a:r>
            <a:r>
              <a:rPr lang="en-US" sz="2400" dirty="0">
                <a:solidFill>
                  <a:srgbClr val="FF0000"/>
                </a:solidFill>
                <a:latin typeface="Times New Roman" pitchFamily="18" charset="0"/>
                <a:cs typeface="Times New Roman" pitchFamily="18" charset="0"/>
              </a:rPr>
              <a:t>output 0.01 and 0.99</a:t>
            </a:r>
            <a:r>
              <a:rPr lang="en-US" dirty="0">
                <a:latin typeface="Times New Roman" pitchFamily="18" charset="0"/>
                <a:cs typeface="Times New Roman" pitchFamily="18" charset="0"/>
              </a:rPr>
              <a:t>.</a:t>
            </a:r>
            <a:r>
              <a:rPr lang="en-US" dirty="0">
                <a:solidFill>
                  <a:srgbClr val="FF0000"/>
                </a:solidFill>
                <a:latin typeface="Times New Roman" pitchFamily="18" charset="0"/>
                <a:cs typeface="Times New Roman" pitchFamily="18" charset="0"/>
              </a:rPr>
              <a:t>(Expected / Desired)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Forward Pass</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marL="0" indent="0" algn="just"/>
            <a:r>
              <a:rPr lang="en-US" sz="2400" dirty="0">
                <a:latin typeface="Times New Roman" pitchFamily="18" charset="0"/>
                <a:cs typeface="Times New Roman" pitchFamily="18" charset="0"/>
              </a:rPr>
              <a:t> First, we’ll feed </a:t>
            </a:r>
            <a:r>
              <a:rPr lang="en-US" sz="2400" dirty="0">
                <a:solidFill>
                  <a:srgbClr val="FF0000"/>
                </a:solidFill>
                <a:latin typeface="Times New Roman" pitchFamily="18" charset="0"/>
                <a:cs typeface="Times New Roman" pitchFamily="18" charset="0"/>
              </a:rPr>
              <a:t>the inputs 0.05 and 0.10  </a:t>
            </a:r>
            <a:r>
              <a:rPr lang="en-US" sz="2400" dirty="0">
                <a:latin typeface="Times New Roman" pitchFamily="18" charset="0"/>
                <a:cs typeface="Times New Roman" pitchFamily="18" charset="0"/>
              </a:rPr>
              <a:t>forward through the network.</a:t>
            </a:r>
          </a:p>
          <a:p>
            <a:pPr marL="0" indent="0" algn="just"/>
            <a:r>
              <a:rPr lang="en-US" sz="2400" dirty="0">
                <a:latin typeface="Times New Roman" pitchFamily="18" charset="0"/>
                <a:cs typeface="Times New Roman" pitchFamily="18" charset="0"/>
              </a:rPr>
              <a:t> We figure out the </a:t>
            </a:r>
            <a:r>
              <a:rPr lang="en-US" sz="2400" i="1" dirty="0">
                <a:latin typeface="Times New Roman" pitchFamily="18" charset="0"/>
                <a:cs typeface="Times New Roman" pitchFamily="18" charset="0"/>
              </a:rPr>
              <a:t>total net input</a:t>
            </a:r>
            <a:r>
              <a:rPr lang="en-US" sz="2400" dirty="0">
                <a:latin typeface="Times New Roman" pitchFamily="18" charset="0"/>
                <a:cs typeface="Times New Roman" pitchFamily="18" charset="0"/>
              </a:rPr>
              <a:t> to each hidden layer neuron, </a:t>
            </a:r>
            <a:r>
              <a:rPr lang="en-US" sz="2400" i="1" dirty="0">
                <a:latin typeface="Times New Roman" pitchFamily="18" charset="0"/>
                <a:cs typeface="Times New Roman" pitchFamily="18" charset="0"/>
              </a:rPr>
              <a:t>squash</a:t>
            </a:r>
            <a:r>
              <a:rPr lang="en-US" sz="2400" dirty="0">
                <a:latin typeface="Times New Roman" pitchFamily="18" charset="0"/>
                <a:cs typeface="Times New Roman" pitchFamily="18" charset="0"/>
              </a:rPr>
              <a:t> the total net input using an </a:t>
            </a:r>
            <a:r>
              <a:rPr lang="en-US" sz="2400" i="1" dirty="0">
                <a:solidFill>
                  <a:srgbClr val="FF0000"/>
                </a:solidFill>
                <a:latin typeface="Times New Roman" pitchFamily="18" charset="0"/>
                <a:cs typeface="Times New Roman" pitchFamily="18" charset="0"/>
              </a:rPr>
              <a:t>activation function</a:t>
            </a:r>
            <a:r>
              <a:rPr lang="en-US" sz="2400" dirty="0">
                <a:solidFill>
                  <a:srgbClr val="FF0000"/>
                </a:solidFill>
                <a:latin typeface="Times New Roman" pitchFamily="18" charset="0"/>
                <a:cs typeface="Times New Roman" pitchFamily="18" charset="0"/>
              </a:rPr>
              <a:t> (here we use the </a:t>
            </a:r>
            <a:r>
              <a:rPr lang="en-US" sz="2400" i="1" dirty="0">
                <a:solidFill>
                  <a:srgbClr val="FF0000"/>
                </a:solidFill>
                <a:latin typeface="Times New Roman" pitchFamily="18" charset="0"/>
                <a:cs typeface="Times New Roman" pitchFamily="18" charset="0"/>
              </a:rPr>
              <a:t>logistic function</a:t>
            </a:r>
            <a:r>
              <a:rPr lang="en-US" sz="2400"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then repeat the process with the output layer neurons.</a:t>
            </a:r>
          </a:p>
          <a:p>
            <a:pPr marL="0" indent="0" algn="just">
              <a:buNone/>
            </a:pPr>
            <a:r>
              <a:rPr lang="en-US" sz="2400" dirty="0">
                <a:latin typeface="Times New Roman" pitchFamily="18" charset="0"/>
                <a:cs typeface="Times New Roman" pitchFamily="18" charset="0"/>
              </a:rPr>
              <a:t>		</a:t>
            </a:r>
          </a:p>
          <a:p>
            <a:pPr marL="0" indent="0" algn="just"/>
            <a:endParaRPr lang="en-US" sz="24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6151" name="Picture 7"/>
          <p:cNvPicPr>
            <a:picLocks noChangeAspect="1" noChangeArrowheads="1"/>
          </p:cNvPicPr>
          <p:nvPr/>
        </p:nvPicPr>
        <p:blipFill>
          <a:blip r:embed="rId3"/>
          <a:srcRect/>
          <a:stretch>
            <a:fillRect/>
          </a:stretch>
        </p:blipFill>
        <p:spPr bwMode="auto">
          <a:xfrm>
            <a:off x="658790" y="2871330"/>
            <a:ext cx="10449891" cy="2790434"/>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29-05-2023</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9</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b="0" i="0" dirty="0">
                <a:solidFill>
                  <a:schemeClr val="bg1"/>
                </a:solidFill>
                <a:effectLst/>
              </a:rPr>
              <a:t>Simple Planning Agent</a:t>
            </a:r>
            <a:endParaRPr lang="en-US" b="1" dirty="0">
              <a:solidFill>
                <a:schemeClr val="bg1"/>
              </a:solidFill>
              <a:cs typeface="Calibri" panose="020F0502020204030204" pitchFamily="34" charset="0"/>
            </a:endParaRP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23FC82A6-D230-48E1-847A-B04B22E12170}"/>
              </a:ext>
            </a:extLst>
          </p:cNvPr>
          <p:cNvSpPr txBox="1"/>
          <p:nvPr/>
        </p:nvSpPr>
        <p:spPr>
          <a:xfrm>
            <a:off x="458836" y="1886849"/>
            <a:ext cx="11519593" cy="4370427"/>
          </a:xfrm>
          <a:prstGeom prst="rect">
            <a:avLst/>
          </a:prstGeom>
          <a:noFill/>
        </p:spPr>
        <p:txBody>
          <a:bodyPr wrap="square">
            <a:spAutoFit/>
          </a:bodyPr>
          <a:lstStyle/>
          <a:p>
            <a:r>
              <a:rPr lang="en-US" sz="2800" dirty="0">
                <a:latin typeface="Times New Roman" pitchFamily="18" charset="0"/>
                <a:cs typeface="Times New Roman" pitchFamily="18" charset="0"/>
              </a:rPr>
              <a:t>Use percepts to build model of current world state</a:t>
            </a:r>
          </a:p>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IDEAL-PLANNER: Given a goal, algorithm generates plan of action</a:t>
            </a:r>
          </a:p>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STATE-DESCRIPTION: given percept, return initial state description in format required by planner</a:t>
            </a:r>
          </a:p>
          <a:p>
            <a:endParaRPr lang="en-US" sz="2800"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MAKE-GOAL-QUERY: used to ask KB what next goal should be</a:t>
            </a:r>
            <a:br>
              <a:rPr lang="en-US" sz="2800" dirty="0">
                <a:latin typeface="Times New Roman" pitchFamily="18" charset="0"/>
                <a:cs typeface="Times New Roman" pitchFamily="18" charset="0"/>
              </a:rPr>
            </a:br>
            <a:endParaRPr lang="en-US" sz="2600" b="0" dirty="0">
              <a:solidFill>
                <a:srgbClr val="00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4070363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Forward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7173" name="Picture 5"/>
          <p:cNvPicPr>
            <a:picLocks noChangeAspect="1" noChangeArrowheads="1"/>
          </p:cNvPicPr>
          <p:nvPr/>
        </p:nvPicPr>
        <p:blipFill>
          <a:blip r:embed="rId3"/>
          <a:srcRect/>
          <a:stretch>
            <a:fillRect/>
          </a:stretch>
        </p:blipFill>
        <p:spPr bwMode="auto">
          <a:xfrm>
            <a:off x="1598438" y="1540700"/>
            <a:ext cx="7570613" cy="4521169"/>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Forward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9" name="Picture 6"/>
          <p:cNvPicPr>
            <a:picLocks noChangeAspect="1" noChangeArrowheads="1"/>
          </p:cNvPicPr>
          <p:nvPr/>
        </p:nvPicPr>
        <p:blipFill>
          <a:blip r:embed="rId3"/>
          <a:srcRect/>
          <a:stretch>
            <a:fillRect/>
          </a:stretch>
        </p:blipFill>
        <p:spPr bwMode="auto">
          <a:xfrm>
            <a:off x="722771" y="1573387"/>
            <a:ext cx="9118517" cy="3286711"/>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Rectangle 9"/>
          <p:cNvSpPr/>
          <p:nvPr/>
        </p:nvSpPr>
        <p:spPr>
          <a:xfrm>
            <a:off x="630477" y="1526129"/>
            <a:ext cx="10743156" cy="1200329"/>
          </a:xfrm>
          <a:prstGeom prst="rect">
            <a:avLst/>
          </a:prstGeom>
        </p:spPr>
        <p:txBody>
          <a:bodyPr wrap="square">
            <a:spAutoFit/>
          </a:bodyPr>
          <a:lstStyle/>
          <a:p>
            <a:pPr algn="just"/>
            <a:r>
              <a:rPr lang="en-US" sz="2400" dirty="0">
                <a:latin typeface="Times New Roman" pitchFamily="18" charset="0"/>
                <a:cs typeface="Times New Roman" pitchFamily="18" charset="0"/>
              </a:rPr>
              <a:t>Our goal with back propagation is to </a:t>
            </a:r>
            <a:r>
              <a:rPr lang="en-US" sz="2400" dirty="0">
                <a:solidFill>
                  <a:srgbClr val="FF0000"/>
                </a:solidFill>
                <a:latin typeface="Times New Roman" pitchFamily="18" charset="0"/>
                <a:cs typeface="Times New Roman" pitchFamily="18" charset="0"/>
              </a:rPr>
              <a:t>update each of the weights </a:t>
            </a:r>
            <a:r>
              <a:rPr lang="en-US" sz="2400" dirty="0">
                <a:latin typeface="Times New Roman" pitchFamily="18" charset="0"/>
                <a:cs typeface="Times New Roman" pitchFamily="18" charset="0"/>
              </a:rPr>
              <a:t>in the network so that they cause the actual output to be closer the target output, thereby minimizing the error for each output neuron and the network as a whole.</a:t>
            </a:r>
          </a:p>
        </p:txBody>
      </p:sp>
      <p:pic>
        <p:nvPicPr>
          <p:cNvPr id="8194" name="Picture 2"/>
          <p:cNvPicPr>
            <a:picLocks noChangeAspect="1" noChangeArrowheads="1"/>
          </p:cNvPicPr>
          <p:nvPr/>
        </p:nvPicPr>
        <p:blipFill>
          <a:blip r:embed="rId3"/>
          <a:srcRect/>
          <a:stretch>
            <a:fillRect/>
          </a:stretch>
        </p:blipFill>
        <p:spPr bwMode="auto">
          <a:xfrm>
            <a:off x="810865" y="2796957"/>
            <a:ext cx="6479283" cy="3365861"/>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 name="Picture 3"/>
          <p:cNvPicPr>
            <a:picLocks noChangeAspect="1" noChangeArrowheads="1"/>
          </p:cNvPicPr>
          <p:nvPr/>
        </p:nvPicPr>
        <p:blipFill>
          <a:blip r:embed="rId3"/>
          <a:srcRect/>
          <a:stretch>
            <a:fillRect/>
          </a:stretch>
        </p:blipFill>
        <p:spPr bwMode="auto">
          <a:xfrm>
            <a:off x="1456737" y="1513367"/>
            <a:ext cx="7850102" cy="464100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9218" name="Picture 2"/>
          <p:cNvPicPr>
            <a:picLocks noChangeAspect="1" noChangeArrowheads="1"/>
          </p:cNvPicPr>
          <p:nvPr/>
        </p:nvPicPr>
        <p:blipFill>
          <a:blip r:embed="rId3"/>
          <a:srcRect/>
          <a:stretch>
            <a:fillRect/>
          </a:stretch>
        </p:blipFill>
        <p:spPr bwMode="auto">
          <a:xfrm>
            <a:off x="1004105" y="1464893"/>
            <a:ext cx="7000027" cy="4589036"/>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243" name="Picture 3"/>
          <p:cNvPicPr>
            <a:picLocks noChangeAspect="1" noChangeArrowheads="1"/>
          </p:cNvPicPr>
          <p:nvPr/>
        </p:nvPicPr>
        <p:blipFill>
          <a:blip r:embed="rId3"/>
          <a:srcRect/>
          <a:stretch>
            <a:fillRect/>
          </a:stretch>
        </p:blipFill>
        <p:spPr bwMode="auto">
          <a:xfrm>
            <a:off x="957066" y="1422421"/>
            <a:ext cx="7723471" cy="4793328"/>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1266" name="Picture 2"/>
          <p:cNvPicPr>
            <a:picLocks noChangeAspect="1" noChangeArrowheads="1"/>
          </p:cNvPicPr>
          <p:nvPr/>
        </p:nvPicPr>
        <p:blipFill>
          <a:blip r:embed="rId3"/>
          <a:srcRect/>
          <a:stretch>
            <a:fillRect/>
          </a:stretch>
        </p:blipFill>
        <p:spPr bwMode="auto">
          <a:xfrm>
            <a:off x="1238771" y="1520999"/>
            <a:ext cx="7554499" cy="4679385"/>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2290" name="Picture 2"/>
          <p:cNvPicPr>
            <a:picLocks noChangeAspect="1" noChangeArrowheads="1"/>
          </p:cNvPicPr>
          <p:nvPr/>
        </p:nvPicPr>
        <p:blipFill>
          <a:blip r:embed="rId3"/>
          <a:srcRect/>
          <a:stretch>
            <a:fillRect/>
          </a:stretch>
        </p:blipFill>
        <p:spPr bwMode="auto">
          <a:xfrm>
            <a:off x="1041225" y="1618467"/>
            <a:ext cx="9952788" cy="433239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a:t>
            </a: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Support vector machines</a:t>
            </a:r>
            <a:endParaRPr lang="en-US" sz="2600" dirty="0">
              <a:latin typeface="Times New Roman" pitchFamily="18" charset="0"/>
              <a:cs typeface="Times New Roman" pitchFamily="18" charset="0"/>
            </a:endParaRPr>
          </a:p>
          <a:p>
            <a:r>
              <a:rPr lang="en-US" sz="2600" dirty="0">
                <a:latin typeface="Times New Roman" pitchFamily="18" charset="0"/>
                <a:cs typeface="Times New Roman" pitchFamily="18" charset="0"/>
              </a:rPr>
              <a:t>Reinforcement learning,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Support vector machines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Support Vector Machines is considered to be a classification approach, it but can be employed in both types of classification and regression problems. </a:t>
            </a:r>
          </a:p>
          <a:p>
            <a:pPr algn="just"/>
            <a:r>
              <a:rPr lang="en-US" dirty="0">
                <a:latin typeface="Times New Roman" pitchFamily="18" charset="0"/>
                <a:cs typeface="Times New Roman" pitchFamily="18" charset="0"/>
              </a:rPr>
              <a:t>It can easily handle multiple continuous and categorical variables. </a:t>
            </a:r>
          </a:p>
          <a:p>
            <a:pPr algn="just"/>
            <a:r>
              <a:rPr lang="en-US" dirty="0">
                <a:latin typeface="Times New Roman" pitchFamily="18" charset="0"/>
                <a:cs typeface="Times New Roman" pitchFamily="18" charset="0"/>
              </a:rPr>
              <a:t>SVM constructs a </a:t>
            </a:r>
            <a:r>
              <a:rPr lang="en-US" dirty="0" err="1">
                <a:latin typeface="Times New Roman" pitchFamily="18" charset="0"/>
                <a:cs typeface="Times New Roman" pitchFamily="18" charset="0"/>
              </a:rPr>
              <a:t>hyperplane</a:t>
            </a:r>
            <a:r>
              <a:rPr lang="en-US" dirty="0">
                <a:latin typeface="Times New Roman" pitchFamily="18" charset="0"/>
                <a:cs typeface="Times New Roman" pitchFamily="18" charset="0"/>
              </a:rPr>
              <a:t> in multidimensional space to separate different classes. </a:t>
            </a:r>
          </a:p>
          <a:p>
            <a:pPr algn="just"/>
            <a:r>
              <a:rPr lang="en-US" dirty="0">
                <a:latin typeface="Times New Roman" pitchFamily="18" charset="0"/>
                <a:cs typeface="Times New Roman" pitchFamily="18" charset="0"/>
              </a:rPr>
              <a:t>SVM generates optimal </a:t>
            </a:r>
            <a:r>
              <a:rPr lang="en-US" dirty="0" err="1">
                <a:latin typeface="Times New Roman" pitchFamily="18" charset="0"/>
                <a:cs typeface="Times New Roman" pitchFamily="18" charset="0"/>
              </a:rPr>
              <a:t>hyperplane</a:t>
            </a:r>
            <a:r>
              <a:rPr lang="en-US" dirty="0">
                <a:latin typeface="Times New Roman" pitchFamily="18" charset="0"/>
                <a:cs typeface="Times New Roman" pitchFamily="18" charset="0"/>
              </a:rPr>
              <a:t> in an iterative manner, which is used to minimize an error.</a:t>
            </a:r>
          </a:p>
          <a:p>
            <a:pPr algn="just"/>
            <a:r>
              <a:rPr lang="en-US" dirty="0">
                <a:latin typeface="Times New Roman" pitchFamily="18" charset="0"/>
                <a:cs typeface="Times New Roman" pitchFamily="18" charset="0"/>
              </a:rPr>
              <a:t> The core idea of SVM is to find a maximum marginal </a:t>
            </a:r>
            <a:r>
              <a:rPr lang="en-US" dirty="0" err="1">
                <a:latin typeface="Times New Roman" pitchFamily="18" charset="0"/>
                <a:cs typeface="Times New Roman" pitchFamily="18" charset="0"/>
              </a:rPr>
              <a:t>hyperplane</a:t>
            </a:r>
            <a:r>
              <a:rPr lang="en-US" dirty="0">
                <a:latin typeface="Times New Roman" pitchFamily="18" charset="0"/>
                <a:cs typeface="Times New Roman" pitchFamily="18" charset="0"/>
              </a:rPr>
              <a:t>(MMH) that best divides the dataset into classes.</a:t>
            </a: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29-05-2023</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10114</TotalTime>
  <Words>10468</Words>
  <Application>Microsoft Office PowerPoint</Application>
  <PresentationFormat>Widescreen</PresentationFormat>
  <Paragraphs>1432</Paragraphs>
  <Slides>167</Slides>
  <Notes>25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167</vt:i4>
      </vt:variant>
    </vt:vector>
  </HeadingPairs>
  <TitlesOfParts>
    <vt:vector size="179" baseType="lpstr">
      <vt:lpstr>Arial</vt:lpstr>
      <vt:lpstr>Arimo</vt:lpstr>
      <vt:lpstr>Calibri</vt:lpstr>
      <vt:lpstr>Calibri Light</vt:lpstr>
      <vt:lpstr>Noto Sans Symbols</vt:lpstr>
      <vt:lpstr>Times</vt:lpstr>
      <vt:lpstr>Times New Roman</vt:lpstr>
      <vt:lpstr>TTimes New Roman</vt:lpstr>
      <vt:lpstr>Tw Cen MT</vt:lpstr>
      <vt:lpstr>Wingdings</vt:lpstr>
      <vt:lpstr>Office Theme</vt:lpstr>
      <vt:lpstr>Equation</vt:lpstr>
      <vt:lpstr>PowerPoint Presentation</vt:lpstr>
      <vt:lpstr>Planning and Learning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and Learning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and Learning Table of Contents</vt:lpstr>
      <vt:lpstr> Planning and Learning </vt:lpstr>
      <vt:lpstr> Partial-order planning  </vt:lpstr>
      <vt:lpstr>Least commitment</vt:lpstr>
      <vt:lpstr>Non-linear plan</vt:lpstr>
      <vt:lpstr>The initial plan</vt:lpstr>
      <vt:lpstr>Solution</vt:lpstr>
      <vt:lpstr>Conditional Planning</vt:lpstr>
      <vt:lpstr>Conditional Planning</vt:lpstr>
      <vt:lpstr>Conditional Planning</vt:lpstr>
      <vt:lpstr>Partially observable environments</vt:lpstr>
      <vt:lpstr>Example –Part of the Search</vt:lpstr>
      <vt:lpstr>Reactive planning</vt:lpstr>
      <vt:lpstr>REACTIVE PLAN REPRESENTATION</vt:lpstr>
      <vt:lpstr>Planning and Learning Table of Contents</vt:lpstr>
      <vt:lpstr>Learning</vt:lpstr>
      <vt:lpstr>Machine Learning Defined</vt:lpstr>
      <vt:lpstr>Goals of Machine Learning</vt:lpstr>
      <vt:lpstr>Challenges of Machine Learning</vt:lpstr>
      <vt:lpstr>Planning and Learning Table of Contents</vt:lpstr>
      <vt:lpstr>Learning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K-means Clustering Algorithm</vt:lpstr>
      <vt:lpstr>K-means Clustering Algorithm</vt:lpstr>
      <vt:lpstr>K-means Clustering Algorithm</vt:lpstr>
      <vt:lpstr> Use K-Means Algorithm to create two clusters </vt:lpstr>
      <vt:lpstr>Models</vt:lpstr>
      <vt:lpstr>Artificial neural network based learning</vt:lpstr>
      <vt:lpstr>Model of Artificial Neural Network</vt:lpstr>
      <vt:lpstr>Back Propagation Method</vt:lpstr>
      <vt:lpstr>Back Propagation Algorithm</vt:lpstr>
      <vt:lpstr>Back Propagation Algorithm</vt:lpstr>
      <vt:lpstr>Back Propagation Algorithm</vt:lpstr>
      <vt:lpstr>The Forward Pass</vt:lpstr>
      <vt:lpstr>The Forward Pass contd…</vt:lpstr>
      <vt:lpstr>The Forward Pass contd…</vt:lpstr>
      <vt:lpstr>The Backward Pass</vt:lpstr>
      <vt:lpstr>The Backward Pass contd…</vt:lpstr>
      <vt:lpstr>The Backward Pass contd…</vt:lpstr>
      <vt:lpstr>The Backward Pass contd…</vt:lpstr>
      <vt:lpstr>The Backward Pass contd…</vt:lpstr>
      <vt:lpstr>The Backward Pass contd…</vt:lpstr>
      <vt:lpstr>Planning and Learning Table of Contents</vt:lpstr>
      <vt:lpstr>Support vector machines</vt:lpstr>
      <vt:lpstr>Support vector machines</vt:lpstr>
      <vt:lpstr>How does SVM work?</vt:lpstr>
      <vt:lpstr>How does SVM work?</vt:lpstr>
      <vt:lpstr>How does SVM work?</vt:lpstr>
      <vt:lpstr>SVM Kernels</vt:lpstr>
      <vt:lpstr>SVM Kernels</vt:lpstr>
      <vt:lpstr>SVM -Linear Example</vt:lpstr>
      <vt:lpstr>SVM -Linear Example</vt:lpstr>
      <vt:lpstr>SVM -Linear Example</vt:lpstr>
      <vt:lpstr>SVM -Linear Example</vt:lpstr>
      <vt:lpstr>SVM -Linear Example</vt:lpstr>
      <vt:lpstr>SVM -Linear Example</vt:lpstr>
      <vt:lpstr>SVM -Linear Example</vt:lpstr>
      <vt:lpstr>SVM -Linear Example</vt:lpstr>
      <vt:lpstr>Planning and Learning Table of Contents</vt:lpstr>
      <vt:lpstr>Reinforcement Learning</vt:lpstr>
      <vt:lpstr>Approaches to implement Reinforcement Learning</vt:lpstr>
      <vt:lpstr>Reinforcement Learning Example</vt:lpstr>
      <vt:lpstr>Reinforcement Learning Example </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Elements of Reinforcement Learning</vt:lpstr>
      <vt:lpstr> Types of Reinforcement learning </vt:lpstr>
      <vt:lpstr>Positive Reinforcement</vt:lpstr>
      <vt:lpstr>Negative Reinforcement</vt:lpstr>
      <vt:lpstr>Reinforcement Learning Vs Supervised Learning</vt:lpstr>
      <vt:lpstr>Reinforcement Learning Applications</vt:lpstr>
      <vt:lpstr>Reinforcement Learning Challenges</vt:lpstr>
      <vt:lpstr>Planning and Learning Table of Contents</vt:lpstr>
      <vt:lpstr>Reinforcement Learning</vt:lpstr>
      <vt:lpstr>Adaptive Learning</vt:lpstr>
      <vt:lpstr>Adaptive Learning</vt:lpstr>
      <vt:lpstr>Adaptive Learning Requirements</vt:lpstr>
      <vt:lpstr>Planning and Learning Table of Contents</vt:lpstr>
      <vt:lpstr>Multi_agent based learning</vt:lpstr>
      <vt:lpstr>Multi_agent based learning</vt:lpstr>
      <vt:lpstr>Multi_agent based learning</vt:lpstr>
      <vt:lpstr>Multi_agent based learning Applications</vt:lpstr>
      <vt:lpstr>Other Applications</vt:lpstr>
      <vt:lpstr>Planning and Learning Table of Contents</vt:lpstr>
      <vt:lpstr>Ensemble Learning</vt:lpstr>
      <vt:lpstr>Ensemble Learning – Base Idea</vt:lpstr>
      <vt:lpstr> Ensemble Learning Techniques - Combining Weak Learners  </vt:lpstr>
      <vt:lpstr>Planning and Learning Table of Contents</vt:lpstr>
      <vt:lpstr>Learning for decision making</vt:lpstr>
      <vt:lpstr>Learning and Decision-Making Model</vt:lpstr>
      <vt:lpstr>Learning and Decision-Making Model</vt:lpstr>
      <vt:lpstr>Planning and Learning Table of Contents</vt:lpstr>
      <vt:lpstr>Distributed Learning</vt:lpstr>
      <vt:lpstr>Distributed ML Framework</vt:lpstr>
      <vt:lpstr>Data parallelism</vt:lpstr>
      <vt:lpstr>Model parallelism</vt:lpstr>
      <vt:lpstr>Distributed ML algorithms -Challenges</vt:lpstr>
      <vt:lpstr>Planning and Learning Table of Contents</vt:lpstr>
      <vt:lpstr>Speedup learning</vt:lpstr>
      <vt:lpstr>Speedup learning</vt:lpstr>
      <vt:lpstr>Speedup learning -Types</vt:lpstr>
      <vt:lpstr>Speedup learning 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PCKARTHIK</dc:creator>
  <cp:lastModifiedBy>Gayathri Gnanamoorthy</cp:lastModifiedBy>
  <cp:revision>511</cp:revision>
  <dcterms:created xsi:type="dcterms:W3CDTF">2018-08-27T05:43:58Z</dcterms:created>
  <dcterms:modified xsi:type="dcterms:W3CDTF">2023-05-29T11:13:32Z</dcterms:modified>
</cp:coreProperties>
</file>